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8" r:id="rId4"/>
    <p:sldId id="259" r:id="rId5"/>
    <p:sldId id="260" r:id="rId6"/>
    <p:sldId id="261" r:id="rId7"/>
    <p:sldId id="262" r:id="rId8"/>
    <p:sldId id="263" r:id="rId9"/>
    <p:sldId id="267" r:id="rId10"/>
    <p:sldId id="268" r:id="rId11"/>
    <p:sldId id="269" r:id="rId12"/>
    <p:sldId id="270" r:id="rId13"/>
    <p:sldId id="271" r:id="rId14"/>
    <p:sldId id="272" r:id="rId15"/>
    <p:sldId id="274" r:id="rId16"/>
    <p:sldId id="275" r:id="rId17"/>
    <p:sldId id="276" r:id="rId18"/>
    <p:sldId id="277" r:id="rId19"/>
    <p:sldId id="278" r:id="rId20"/>
    <p:sldId id="280" r:id="rId21"/>
    <p:sldId id="279" r:id="rId22"/>
    <p:sldId id="281" r:id="rId23"/>
    <p:sldId id="28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DA3CF8-D514-4FF8-8222-D1282FDB47D0}" type="datetimeFigureOut">
              <a:rPr lang="en-US" smtClean="0"/>
              <a:t>2/16/2011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D5414B-B04B-452C-A42C-DE8CEE55FFCF}" type="slidenum">
              <a:rPr lang="en-US" smtClean="0"/>
              <a:t>‹#›</a:t>
            </a:fld>
            <a:endParaRPr lang="en-US"/>
          </a:p>
        </p:txBody>
      </p:sp>
    </p:spTree>
    <p:extLst>
      <p:ext uri="{BB962C8B-B14F-4D97-AF65-F5344CB8AC3E}">
        <p14:creationId xmlns:p14="http://schemas.microsoft.com/office/powerpoint/2010/main" val="936402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D5414B-B04B-452C-A42C-DE8CEE55FFCF}" type="slidenum">
              <a:rPr lang="en-US" smtClean="0"/>
              <a:t>4</a:t>
            </a:fld>
            <a:endParaRPr lang="en-US"/>
          </a:p>
        </p:txBody>
      </p:sp>
    </p:spTree>
    <p:extLst>
      <p:ext uri="{BB962C8B-B14F-4D97-AF65-F5344CB8AC3E}">
        <p14:creationId xmlns:p14="http://schemas.microsoft.com/office/powerpoint/2010/main" val="423422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D60E142D-E3E1-4148-852D-4F6C8245B92B}" type="datetimeFigureOut">
              <a:rPr lang="en-US" smtClean="0"/>
              <a:t>2/16/2011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B8DF2A9-551F-45EA-82E6-3F27DFA309A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0E142D-E3E1-4148-852D-4F6C8245B92B}" type="datetimeFigureOut">
              <a:rPr lang="en-US" smtClean="0"/>
              <a:t>2/16/2011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DF2A9-551F-45EA-82E6-3F27DFA309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0E142D-E3E1-4148-852D-4F6C8245B92B}" type="datetimeFigureOut">
              <a:rPr lang="en-US" smtClean="0"/>
              <a:t>2/16/2011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8DF2A9-551F-45EA-82E6-3F27DFA309A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D60E142D-E3E1-4148-852D-4F6C8245B92B}" type="datetimeFigureOut">
              <a:rPr lang="en-US" smtClean="0"/>
              <a:t>2/16/2011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1B8DF2A9-551F-45EA-82E6-3F27DFA309A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D60E142D-E3E1-4148-852D-4F6C8245B92B}" type="datetimeFigureOut">
              <a:rPr lang="en-US" smtClean="0"/>
              <a:t>2/16/2011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1B8DF2A9-551F-45EA-82E6-3F27DFA309AA}"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D60E142D-E3E1-4148-852D-4F6C8245B92B}" type="datetimeFigureOut">
              <a:rPr lang="en-US" smtClean="0"/>
              <a:t>2/16/2011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1B8DF2A9-551F-45EA-82E6-3F27DFA309A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D60E142D-E3E1-4148-852D-4F6C8245B92B}" type="datetimeFigureOut">
              <a:rPr lang="en-US" smtClean="0"/>
              <a:t>2/16/2011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1B8DF2A9-551F-45EA-82E6-3F27DFA309A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60E142D-E3E1-4148-852D-4F6C8245B92B}" type="datetimeFigureOut">
              <a:rPr lang="en-US" smtClean="0"/>
              <a:t>2/16/2011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8DF2A9-551F-45EA-82E6-3F27DFA309A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D60E142D-E3E1-4148-852D-4F6C8245B92B}" type="datetimeFigureOut">
              <a:rPr lang="en-US" smtClean="0"/>
              <a:t>2/16/2011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1B8DF2A9-551F-45EA-82E6-3F27DFA309A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D60E142D-E3E1-4148-852D-4F6C8245B92B}" type="datetimeFigureOut">
              <a:rPr lang="en-US" smtClean="0"/>
              <a:t>2/16/2011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1B8DF2A9-551F-45EA-82E6-3F27DFA309A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D60E142D-E3E1-4148-852D-4F6C8245B92B}" type="datetimeFigureOut">
              <a:rPr lang="en-US" smtClean="0"/>
              <a:t>2/16/2011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1B8DF2A9-551F-45EA-82E6-3F27DFA309A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60E142D-E3E1-4148-852D-4F6C8245B92B}" type="datetimeFigureOut">
              <a:rPr lang="en-US" smtClean="0"/>
              <a:t>2/16/2011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B8DF2A9-551F-45EA-82E6-3F27DFA309A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Labor and Delivery Case Study</a:t>
            </a:r>
            <a:endParaRPr lang="en-US" dirty="0"/>
          </a:p>
        </p:txBody>
      </p:sp>
      <p:sp>
        <p:nvSpPr>
          <p:cNvPr id="3" name="Subtitle 2"/>
          <p:cNvSpPr>
            <a:spLocks noGrp="1"/>
          </p:cNvSpPr>
          <p:nvPr>
            <p:ph type="subTitle" idx="1"/>
          </p:nvPr>
        </p:nvSpPr>
        <p:spPr/>
        <p:txBody>
          <a:bodyPr/>
          <a:lstStyle/>
          <a:p>
            <a:r>
              <a:rPr lang="en-US" dirty="0" smtClean="0"/>
              <a:t>Dan </a:t>
            </a:r>
            <a:r>
              <a:rPr lang="en-US" dirty="0" err="1" smtClean="0"/>
              <a:t>Laskey</a:t>
            </a:r>
            <a:endParaRPr lang="en-US" dirty="0" smtClean="0"/>
          </a:p>
          <a:p>
            <a:r>
              <a:rPr lang="en-US" dirty="0" smtClean="0"/>
              <a:t>Nicole </a:t>
            </a:r>
            <a:r>
              <a:rPr lang="en-US" dirty="0" err="1" smtClean="0"/>
              <a:t>Perretta</a:t>
            </a:r>
            <a:endParaRPr lang="en-US" dirty="0" smtClean="0"/>
          </a:p>
          <a:p>
            <a:r>
              <a:rPr lang="en-US" dirty="0" smtClean="0"/>
              <a:t>Chelsea Youngman</a:t>
            </a:r>
            <a:endParaRPr lang="en-US" dirty="0"/>
          </a:p>
        </p:txBody>
      </p:sp>
    </p:spTree>
    <p:extLst>
      <p:ext uri="{BB962C8B-B14F-4D97-AF65-F5344CB8AC3E}">
        <p14:creationId xmlns:p14="http://schemas.microsoft.com/office/powerpoint/2010/main" val="2929326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late fetal decelerations?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a:t>A late fetal deceleration is an apparent, gradual decrease in the fetal heart rate with a return to the baseline heart rate. Late decelerations are due to </a:t>
            </a:r>
            <a:r>
              <a:rPr lang="en-US" dirty="0" err="1"/>
              <a:t>uteroplacental</a:t>
            </a:r>
            <a:r>
              <a:rPr lang="en-US" dirty="0"/>
              <a:t> insufficiency (lack of oxygen and blood flow to the baby). The FHR usually goes 10 to 20 </a:t>
            </a:r>
            <a:r>
              <a:rPr lang="en-US" dirty="0" err="1"/>
              <a:t>bpm</a:t>
            </a:r>
            <a:r>
              <a:rPr lang="en-US" dirty="0"/>
              <a:t> below the baseline but can goes as low as 30 to 40 </a:t>
            </a:r>
            <a:r>
              <a:rPr lang="en-US" dirty="0" err="1"/>
              <a:t>bpm</a:t>
            </a:r>
            <a:r>
              <a:rPr lang="en-US" dirty="0"/>
              <a:t> below the baseline. The </a:t>
            </a:r>
            <a:r>
              <a:rPr lang="en-US" dirty="0" err="1"/>
              <a:t>decels</a:t>
            </a:r>
            <a:r>
              <a:rPr lang="en-US" dirty="0"/>
              <a:t> strength usually correlate with the strength of the women’s contraction. Anytime late </a:t>
            </a:r>
            <a:r>
              <a:rPr lang="en-US" dirty="0" err="1"/>
              <a:t>decels</a:t>
            </a:r>
            <a:r>
              <a:rPr lang="en-US" dirty="0"/>
              <a:t> are detected and are repetitive immediate intervention is required. Sometimes, the only intervention needed is maternal repositioning. If this does not correct the problem, usually prompt delivery is done, usually in the form of a C-section. (Olds </a:t>
            </a:r>
            <a:r>
              <a:rPr lang="en-US" dirty="0" err="1"/>
              <a:t>pg</a:t>
            </a:r>
            <a:r>
              <a:rPr lang="en-US" dirty="0"/>
              <a:t> 634) </a:t>
            </a:r>
          </a:p>
          <a:p>
            <a:endParaRPr lang="en-US" dirty="0"/>
          </a:p>
        </p:txBody>
      </p:sp>
    </p:spTree>
    <p:extLst>
      <p:ext uri="{BB962C8B-B14F-4D97-AF65-F5344CB8AC3E}">
        <p14:creationId xmlns:p14="http://schemas.microsoft.com/office/powerpoint/2010/main" val="729307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prolonged </a:t>
            </a:r>
            <a:r>
              <a:rPr lang="en-US" dirty="0" err="1" smtClean="0"/>
              <a:t>bradycardia</a:t>
            </a:r>
            <a:r>
              <a:rPr lang="en-US" dirty="0" smtClean="0"/>
              <a:t>?</a:t>
            </a:r>
            <a:endParaRPr lang="en-US" dirty="0"/>
          </a:p>
        </p:txBody>
      </p:sp>
      <p:sp>
        <p:nvSpPr>
          <p:cNvPr id="3" name="Content Placeholder 2"/>
          <p:cNvSpPr>
            <a:spLocks noGrp="1"/>
          </p:cNvSpPr>
          <p:nvPr>
            <p:ph idx="1"/>
          </p:nvPr>
        </p:nvSpPr>
        <p:spPr/>
        <p:txBody>
          <a:bodyPr/>
          <a:lstStyle/>
          <a:p>
            <a:r>
              <a:rPr lang="en-US" dirty="0"/>
              <a:t>Prolonged </a:t>
            </a:r>
            <a:r>
              <a:rPr lang="en-US" dirty="0" err="1"/>
              <a:t>Bradycardia</a:t>
            </a:r>
            <a:r>
              <a:rPr lang="en-US" dirty="0"/>
              <a:t> (or prolonged decelerations) is when the FHR is below the baseline (15 </a:t>
            </a:r>
            <a:r>
              <a:rPr lang="en-US" dirty="0" err="1"/>
              <a:t>bpm</a:t>
            </a:r>
            <a:r>
              <a:rPr lang="en-US" dirty="0"/>
              <a:t>) for more than two minutes but less than ten minutes from onset to return to the baseline. (Olds </a:t>
            </a:r>
            <a:r>
              <a:rPr lang="en-US" dirty="0" err="1"/>
              <a:t>pg</a:t>
            </a:r>
            <a:r>
              <a:rPr lang="en-US" dirty="0"/>
              <a:t> 634)</a:t>
            </a:r>
          </a:p>
          <a:p>
            <a:endParaRPr lang="en-US" dirty="0"/>
          </a:p>
        </p:txBody>
      </p:sp>
    </p:spTree>
    <p:extLst>
      <p:ext uri="{BB962C8B-B14F-4D97-AF65-F5344CB8AC3E}">
        <p14:creationId xmlns:p14="http://schemas.microsoft.com/office/powerpoint/2010/main" val="465271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breech baby?</a:t>
            </a:r>
            <a:endParaRPr lang="en-US" dirty="0"/>
          </a:p>
        </p:txBody>
      </p:sp>
      <p:sp>
        <p:nvSpPr>
          <p:cNvPr id="3" name="Content Placeholder 2"/>
          <p:cNvSpPr>
            <a:spLocks noGrp="1"/>
          </p:cNvSpPr>
          <p:nvPr>
            <p:ph idx="1"/>
          </p:nvPr>
        </p:nvSpPr>
        <p:spPr/>
        <p:txBody>
          <a:bodyPr>
            <a:normAutofit fontScale="92500" lnSpcReduction="20000"/>
          </a:bodyPr>
          <a:lstStyle/>
          <a:p>
            <a:r>
              <a:rPr lang="en-US" dirty="0"/>
              <a:t>Breech position is one of the positions given to baby’s who are not in the cephalic position for birth. There are three different types of breech position: complete, frank, and footling. Complete breech is when the butt and feet are in the maternal pelvis and the keens and hips are both flexed. Frank breech is when the hips are flexed, knees are extended, and the butt and feet are in the maternal pelvis. Footling breech is when the hips and legs are extended and the feet of the fetus is in the maternal pelvis. (Olds pg. 580)</a:t>
            </a:r>
          </a:p>
          <a:p>
            <a:endParaRPr lang="en-US" dirty="0"/>
          </a:p>
        </p:txBody>
      </p:sp>
    </p:spTree>
    <p:extLst>
      <p:ext uri="{BB962C8B-B14F-4D97-AF65-F5344CB8AC3E}">
        <p14:creationId xmlns:p14="http://schemas.microsoft.com/office/powerpoint/2010/main" val="2577051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Baby’s Information</a:t>
            </a:r>
            <a:endParaRPr lang="en-US" dirty="0"/>
          </a:p>
        </p:txBody>
      </p:sp>
      <p:sp>
        <p:nvSpPr>
          <p:cNvPr id="3" name="Content Placeholder 2"/>
          <p:cNvSpPr>
            <a:spLocks noGrp="1"/>
          </p:cNvSpPr>
          <p:nvPr>
            <p:ph idx="1"/>
          </p:nvPr>
        </p:nvSpPr>
        <p:spPr/>
        <p:txBody>
          <a:bodyPr/>
          <a:lstStyle/>
          <a:p>
            <a:r>
              <a:rPr lang="en-US" dirty="0" smtClean="0"/>
              <a:t>M.B. </a:t>
            </a:r>
            <a:r>
              <a:rPr lang="en-US" dirty="0"/>
              <a:t>delivered a baby boy on 2/7/2011 by </a:t>
            </a:r>
            <a:r>
              <a:rPr lang="en-US" dirty="0" err="1"/>
              <a:t>ceaseran</a:t>
            </a:r>
            <a:r>
              <a:rPr lang="en-US" dirty="0"/>
              <a:t> section at 14:02. He was seven pounds, two ounces, twenty-one inches long. Both his one minute and five minute APGAR scores were seven. His head circumference was 13.0 inches. He was vaccinated with </a:t>
            </a:r>
            <a:r>
              <a:rPr lang="en-US" dirty="0" err="1"/>
              <a:t>hep</a:t>
            </a:r>
            <a:r>
              <a:rPr lang="en-US" dirty="0"/>
              <a:t> B on 2/8/2011. </a:t>
            </a:r>
          </a:p>
          <a:p>
            <a:endParaRPr lang="en-US" dirty="0"/>
          </a:p>
        </p:txBody>
      </p:sp>
    </p:spTree>
    <p:extLst>
      <p:ext uri="{BB962C8B-B14F-4D97-AF65-F5344CB8AC3E}">
        <p14:creationId xmlns:p14="http://schemas.microsoft.com/office/powerpoint/2010/main" val="2229789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Mother’s Assessment</a:t>
            </a:r>
            <a:endParaRPr lang="en-US" dirty="0"/>
          </a:p>
        </p:txBody>
      </p:sp>
      <p:sp>
        <p:nvSpPr>
          <p:cNvPr id="3" name="Content Placeholder 2"/>
          <p:cNvSpPr>
            <a:spLocks noGrp="1"/>
          </p:cNvSpPr>
          <p:nvPr>
            <p:ph idx="1"/>
          </p:nvPr>
        </p:nvSpPr>
        <p:spPr/>
        <p:txBody>
          <a:bodyPr/>
          <a:lstStyle/>
          <a:p>
            <a:r>
              <a:rPr lang="en-US" dirty="0" smtClean="0"/>
              <a:t>Mother’s assessment was normal.</a:t>
            </a:r>
            <a:endParaRPr lang="en-US" dirty="0"/>
          </a:p>
        </p:txBody>
      </p:sp>
    </p:spTree>
    <p:extLst>
      <p:ext uri="{BB962C8B-B14F-4D97-AF65-F5344CB8AC3E}">
        <p14:creationId xmlns:p14="http://schemas.microsoft.com/office/powerpoint/2010/main" val="3721743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Baby’s Assessment</a:t>
            </a:r>
            <a:endParaRPr lang="en-US" dirty="0"/>
          </a:p>
        </p:txBody>
      </p:sp>
      <p:sp>
        <p:nvSpPr>
          <p:cNvPr id="3" name="Content Placeholder 2"/>
          <p:cNvSpPr>
            <a:spLocks noGrp="1"/>
          </p:cNvSpPr>
          <p:nvPr>
            <p:ph idx="1"/>
          </p:nvPr>
        </p:nvSpPr>
        <p:spPr/>
        <p:txBody>
          <a:bodyPr/>
          <a:lstStyle/>
          <a:p>
            <a:r>
              <a:rPr lang="en-US" dirty="0" smtClean="0"/>
              <a:t>Baby’s assessment was normal.</a:t>
            </a:r>
            <a:endParaRPr lang="en-US" dirty="0"/>
          </a:p>
        </p:txBody>
      </p:sp>
    </p:spTree>
    <p:extLst>
      <p:ext uri="{BB962C8B-B14F-4D97-AF65-F5344CB8AC3E}">
        <p14:creationId xmlns:p14="http://schemas.microsoft.com/office/powerpoint/2010/main" val="2079776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Mother’s Lab results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5162095"/>
              </p:ext>
            </p:extLst>
          </p:nvPr>
        </p:nvGraphicFramePr>
        <p:xfrm>
          <a:off x="1295400" y="1524000"/>
          <a:ext cx="6172200" cy="5105400"/>
        </p:xfrm>
        <a:graphic>
          <a:graphicData uri="http://schemas.openxmlformats.org/drawingml/2006/table">
            <a:tbl>
              <a:tblPr firstRow="1" firstCol="1" bandRow="1">
                <a:tableStyleId>{5C22544A-7EE6-4342-B048-85BDC9FD1C3A}</a:tableStyleId>
              </a:tblPr>
              <a:tblGrid>
                <a:gridCol w="1938959"/>
                <a:gridCol w="1253159"/>
                <a:gridCol w="1253159"/>
                <a:gridCol w="1726923"/>
              </a:tblGrid>
              <a:tr h="143516">
                <a:tc>
                  <a:txBody>
                    <a:bodyPr/>
                    <a:lstStyle/>
                    <a:p>
                      <a:pPr marL="0" marR="0" algn="ctr">
                        <a:lnSpc>
                          <a:spcPct val="115000"/>
                        </a:lnSpc>
                        <a:spcBef>
                          <a:spcPts val="0"/>
                        </a:spcBef>
                        <a:spcAft>
                          <a:spcPts val="0"/>
                        </a:spcAft>
                      </a:pPr>
                      <a:r>
                        <a:rPr lang="en-US" sz="700" dirty="0">
                          <a:effectLst/>
                        </a:rPr>
                        <a:t>Prenatal Tests</a:t>
                      </a:r>
                      <a:endParaRPr lang="en-US" sz="700" dirty="0">
                        <a:effectLst/>
                        <a:latin typeface="Calibri"/>
                        <a:ea typeface="Calibri"/>
                        <a:cs typeface="Times New Roman"/>
                      </a:endParaRPr>
                    </a:p>
                  </a:txBody>
                  <a:tcPr marL="42596" marR="42596" marT="0" marB="0"/>
                </a:tc>
                <a:tc>
                  <a:txBody>
                    <a:bodyPr/>
                    <a:lstStyle/>
                    <a:p>
                      <a:pPr marL="0" marR="0" algn="ctr">
                        <a:lnSpc>
                          <a:spcPct val="115000"/>
                        </a:lnSpc>
                        <a:spcBef>
                          <a:spcPts val="0"/>
                        </a:spcBef>
                        <a:spcAft>
                          <a:spcPts val="0"/>
                        </a:spcAft>
                      </a:pPr>
                      <a:r>
                        <a:rPr lang="en-US" sz="700">
                          <a:effectLst/>
                        </a:rPr>
                        <a:t>Norms</a:t>
                      </a:r>
                      <a:endParaRPr lang="en-US" sz="700">
                        <a:effectLst/>
                        <a:latin typeface="Calibri"/>
                        <a:ea typeface="Calibri"/>
                        <a:cs typeface="Times New Roman"/>
                      </a:endParaRPr>
                    </a:p>
                  </a:txBody>
                  <a:tcPr marL="42596" marR="42596" marT="0" marB="0"/>
                </a:tc>
                <a:tc>
                  <a:txBody>
                    <a:bodyPr/>
                    <a:lstStyle/>
                    <a:p>
                      <a:pPr marL="0" marR="0" algn="ctr">
                        <a:lnSpc>
                          <a:spcPct val="115000"/>
                        </a:lnSpc>
                        <a:spcBef>
                          <a:spcPts val="0"/>
                        </a:spcBef>
                        <a:spcAft>
                          <a:spcPts val="0"/>
                        </a:spcAft>
                      </a:pPr>
                      <a:r>
                        <a:rPr lang="en-US" sz="700">
                          <a:effectLst/>
                        </a:rPr>
                        <a:t>Patient Results</a:t>
                      </a:r>
                      <a:endParaRPr lang="en-US" sz="700">
                        <a:effectLst/>
                        <a:latin typeface="Calibri"/>
                        <a:ea typeface="Calibri"/>
                        <a:cs typeface="Times New Roman"/>
                      </a:endParaRPr>
                    </a:p>
                  </a:txBody>
                  <a:tcPr marL="42596" marR="42596" marT="0" marB="0"/>
                </a:tc>
                <a:tc>
                  <a:txBody>
                    <a:bodyPr/>
                    <a:lstStyle/>
                    <a:p>
                      <a:pPr marL="0" marR="0" algn="ctr">
                        <a:lnSpc>
                          <a:spcPct val="115000"/>
                        </a:lnSpc>
                        <a:spcBef>
                          <a:spcPts val="0"/>
                        </a:spcBef>
                        <a:spcAft>
                          <a:spcPts val="0"/>
                        </a:spcAft>
                      </a:pPr>
                      <a:r>
                        <a:rPr lang="en-US" sz="700">
                          <a:effectLst/>
                        </a:rPr>
                        <a:t>Analysis</a:t>
                      </a:r>
                      <a:endParaRPr lang="en-US" sz="700">
                        <a:effectLst/>
                        <a:latin typeface="Calibri"/>
                        <a:ea typeface="Calibri"/>
                        <a:cs typeface="Times New Roman"/>
                      </a:endParaRPr>
                    </a:p>
                  </a:txBody>
                  <a:tcPr marL="42596" marR="42596" marT="0" marB="0"/>
                </a:tc>
              </a:tr>
              <a:tr h="717579">
                <a:tc>
                  <a:txBody>
                    <a:bodyPr/>
                    <a:lstStyle/>
                    <a:p>
                      <a:pPr marL="0" marR="0">
                        <a:lnSpc>
                          <a:spcPct val="115000"/>
                        </a:lnSpc>
                        <a:spcBef>
                          <a:spcPts val="0"/>
                        </a:spcBef>
                        <a:spcAft>
                          <a:spcPts val="0"/>
                        </a:spcAft>
                      </a:pPr>
                      <a:r>
                        <a:rPr lang="en-US" sz="700">
                          <a:effectLst/>
                        </a:rPr>
                        <a:t>Type &amp; Rh</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dirty="0">
                          <a:effectLst/>
                        </a:rPr>
                        <a:t>N/A</a:t>
                      </a:r>
                      <a:endParaRPr lang="en-US" sz="700" dirty="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O Positive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Patient’s blood type is O and she is positive for Rh meaning no Rhogam is needed</a:t>
                      </a:r>
                      <a:endParaRPr lang="en-US" sz="700">
                        <a:effectLst/>
                        <a:latin typeface="Calibri"/>
                        <a:ea typeface="Calibri"/>
                        <a:cs typeface="Times New Roman"/>
                      </a:endParaRPr>
                    </a:p>
                  </a:txBody>
                  <a:tcPr marL="42596" marR="42596" marT="0" marB="0"/>
                </a:tc>
              </a:tr>
              <a:tr h="287032">
                <a:tc>
                  <a:txBody>
                    <a:bodyPr/>
                    <a:lstStyle/>
                    <a:p>
                      <a:pPr marL="0" marR="0">
                        <a:lnSpc>
                          <a:spcPct val="115000"/>
                        </a:lnSpc>
                        <a:spcBef>
                          <a:spcPts val="0"/>
                        </a:spcBef>
                        <a:spcAft>
                          <a:spcPts val="0"/>
                        </a:spcAft>
                      </a:pPr>
                      <a:r>
                        <a:rPr lang="en-US" sz="700">
                          <a:effectLst/>
                        </a:rPr>
                        <a:t>Hemogloblin &amp; Hematocrit</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12-16 g/dl</a:t>
                      </a:r>
                    </a:p>
                    <a:p>
                      <a:pPr marL="0" marR="0">
                        <a:lnSpc>
                          <a:spcPct val="115000"/>
                        </a:lnSpc>
                        <a:spcBef>
                          <a:spcPts val="0"/>
                        </a:spcBef>
                        <a:spcAft>
                          <a:spcPts val="0"/>
                        </a:spcAft>
                      </a:pPr>
                      <a:r>
                        <a:rPr lang="en-US" sz="700">
                          <a:effectLst/>
                        </a:rPr>
                        <a:t>38-47%</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14.1</a:t>
                      </a:r>
                    </a:p>
                    <a:p>
                      <a:pPr marL="0" marR="0">
                        <a:lnSpc>
                          <a:spcPct val="115000"/>
                        </a:lnSpc>
                        <a:spcBef>
                          <a:spcPts val="0"/>
                        </a:spcBef>
                        <a:spcAft>
                          <a:spcPts val="0"/>
                        </a:spcAft>
                      </a:pPr>
                      <a:r>
                        <a:rPr lang="en-US" sz="700">
                          <a:effectLst/>
                        </a:rPr>
                        <a:t>41.7</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Patient’s results are normal</a:t>
                      </a:r>
                      <a:endParaRPr lang="en-US" sz="700">
                        <a:effectLst/>
                        <a:latin typeface="Calibri"/>
                        <a:ea typeface="Calibri"/>
                        <a:cs typeface="Times New Roman"/>
                      </a:endParaRPr>
                    </a:p>
                  </a:txBody>
                  <a:tcPr marL="42596" marR="42596" marT="0" marB="0"/>
                </a:tc>
              </a:tr>
              <a:tr h="287032">
                <a:tc>
                  <a:txBody>
                    <a:bodyPr/>
                    <a:lstStyle/>
                    <a:p>
                      <a:pPr marL="0" marR="0">
                        <a:lnSpc>
                          <a:spcPct val="115000"/>
                        </a:lnSpc>
                        <a:spcBef>
                          <a:spcPts val="0"/>
                        </a:spcBef>
                        <a:spcAft>
                          <a:spcPts val="0"/>
                        </a:spcAft>
                      </a:pPr>
                      <a:r>
                        <a:rPr lang="en-US" sz="700">
                          <a:effectLst/>
                        </a:rPr>
                        <a:t>VDRL/RPR</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NR</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NR</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Patient is negative for Syphillis</a:t>
                      </a:r>
                      <a:endParaRPr lang="en-US" sz="700">
                        <a:effectLst/>
                        <a:latin typeface="Calibri"/>
                        <a:ea typeface="Calibri"/>
                        <a:cs typeface="Times New Roman"/>
                      </a:endParaRPr>
                    </a:p>
                  </a:txBody>
                  <a:tcPr marL="42596" marR="42596" marT="0" marB="0"/>
                </a:tc>
              </a:tr>
              <a:tr h="287032">
                <a:tc>
                  <a:txBody>
                    <a:bodyPr/>
                    <a:lstStyle/>
                    <a:p>
                      <a:pPr marL="0" marR="0">
                        <a:lnSpc>
                          <a:spcPct val="115000"/>
                        </a:lnSpc>
                        <a:spcBef>
                          <a:spcPts val="0"/>
                        </a:spcBef>
                        <a:spcAft>
                          <a:spcPts val="0"/>
                        </a:spcAft>
                      </a:pPr>
                      <a:r>
                        <a:rPr lang="en-US" sz="700">
                          <a:effectLst/>
                        </a:rPr>
                        <a:t>Rubella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Immune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Immune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Patient is immuned to rubella </a:t>
                      </a:r>
                      <a:endParaRPr lang="en-US" sz="700">
                        <a:effectLst/>
                        <a:latin typeface="Calibri"/>
                        <a:ea typeface="Calibri"/>
                        <a:cs typeface="Times New Roman"/>
                      </a:endParaRPr>
                    </a:p>
                  </a:txBody>
                  <a:tcPr marL="42596" marR="42596" marT="0" marB="0"/>
                </a:tc>
              </a:tr>
              <a:tr h="143516">
                <a:tc>
                  <a:txBody>
                    <a:bodyPr/>
                    <a:lstStyle/>
                    <a:p>
                      <a:pPr marL="0" marR="0">
                        <a:lnSpc>
                          <a:spcPct val="115000"/>
                        </a:lnSpc>
                        <a:spcBef>
                          <a:spcPts val="0"/>
                        </a:spcBef>
                        <a:spcAft>
                          <a:spcPts val="0"/>
                        </a:spcAft>
                      </a:pPr>
                      <a:r>
                        <a:rPr lang="en-US" sz="700">
                          <a:effectLst/>
                        </a:rPr>
                        <a:t>Urine C &amp; S</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2596" marR="42596" marT="0" marB="0"/>
                </a:tc>
              </a:tr>
              <a:tr h="143516">
                <a:tc>
                  <a:txBody>
                    <a:bodyPr/>
                    <a:lstStyle/>
                    <a:p>
                      <a:pPr marL="0" marR="0">
                        <a:lnSpc>
                          <a:spcPct val="115000"/>
                        </a:lnSpc>
                        <a:spcBef>
                          <a:spcPts val="0"/>
                        </a:spcBef>
                        <a:spcAft>
                          <a:spcPts val="0"/>
                        </a:spcAft>
                      </a:pPr>
                      <a:r>
                        <a:rPr lang="en-US" sz="700">
                          <a:effectLst/>
                        </a:rPr>
                        <a:t>Sickle Cell</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Negative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2596" marR="42596" marT="0" marB="0"/>
                </a:tc>
              </a:tr>
              <a:tr h="287032">
                <a:tc>
                  <a:txBody>
                    <a:bodyPr/>
                    <a:lstStyle/>
                    <a:p>
                      <a:pPr marL="0" marR="0">
                        <a:lnSpc>
                          <a:spcPct val="115000"/>
                        </a:lnSpc>
                        <a:spcBef>
                          <a:spcPts val="0"/>
                        </a:spcBef>
                        <a:spcAft>
                          <a:spcPts val="0"/>
                        </a:spcAft>
                      </a:pPr>
                      <a:r>
                        <a:rPr lang="en-US" sz="700">
                          <a:effectLst/>
                        </a:rPr>
                        <a:t>Chlamydia/Gonorrhea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Negative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2596" marR="42596" marT="0" marB="0"/>
                </a:tc>
              </a:tr>
              <a:tr h="143516">
                <a:tc>
                  <a:txBody>
                    <a:bodyPr/>
                    <a:lstStyle/>
                    <a:p>
                      <a:pPr marL="0" marR="0">
                        <a:lnSpc>
                          <a:spcPct val="115000"/>
                        </a:lnSpc>
                        <a:spcBef>
                          <a:spcPts val="0"/>
                        </a:spcBef>
                        <a:spcAft>
                          <a:spcPts val="0"/>
                        </a:spcAft>
                      </a:pPr>
                      <a:r>
                        <a:rPr lang="en-US" sz="700">
                          <a:effectLst/>
                        </a:rPr>
                        <a:t>PAP test</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Negative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2596" marR="42596" marT="0" marB="0"/>
                </a:tc>
              </a:tr>
              <a:tr h="143516">
                <a:tc>
                  <a:txBody>
                    <a:bodyPr/>
                    <a:lstStyle/>
                    <a:p>
                      <a:pPr marL="0" marR="0">
                        <a:lnSpc>
                          <a:spcPct val="115000"/>
                        </a:lnSpc>
                        <a:spcBef>
                          <a:spcPts val="0"/>
                        </a:spcBef>
                        <a:spcAft>
                          <a:spcPts val="0"/>
                        </a:spcAft>
                      </a:pPr>
                      <a:r>
                        <a:rPr lang="en-US" sz="700">
                          <a:effectLst/>
                        </a:rPr>
                        <a:t>Triple Screen</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Negative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N/A</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endParaRPr lang="en-US" sz="700">
                        <a:effectLst/>
                        <a:latin typeface="Calibri"/>
                        <a:ea typeface="Calibri"/>
                        <a:cs typeface="Times New Roman"/>
                      </a:endParaRPr>
                    </a:p>
                  </a:txBody>
                  <a:tcPr marL="42596" marR="42596" marT="0" marB="0"/>
                </a:tc>
              </a:tr>
              <a:tr h="574063">
                <a:tc>
                  <a:txBody>
                    <a:bodyPr/>
                    <a:lstStyle/>
                    <a:p>
                      <a:pPr marL="0" marR="0">
                        <a:lnSpc>
                          <a:spcPct val="115000"/>
                        </a:lnSpc>
                        <a:spcBef>
                          <a:spcPts val="0"/>
                        </a:spcBef>
                        <a:spcAft>
                          <a:spcPts val="0"/>
                        </a:spcAft>
                      </a:pPr>
                      <a:r>
                        <a:rPr lang="en-US" sz="700">
                          <a:effectLst/>
                        </a:rPr>
                        <a:t>Group B Beta Strep</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Negative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Negative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Patient’s results were negative, so no need to give antibiotic.</a:t>
                      </a:r>
                      <a:endParaRPr lang="en-US" sz="700">
                        <a:effectLst/>
                        <a:latin typeface="Calibri"/>
                        <a:ea typeface="Calibri"/>
                        <a:cs typeface="Times New Roman"/>
                      </a:endParaRPr>
                    </a:p>
                  </a:txBody>
                  <a:tcPr marL="42596" marR="42596" marT="0" marB="0"/>
                </a:tc>
              </a:tr>
              <a:tr h="799922">
                <a:tc>
                  <a:txBody>
                    <a:bodyPr/>
                    <a:lstStyle/>
                    <a:p>
                      <a:pPr marL="0" marR="0">
                        <a:lnSpc>
                          <a:spcPct val="115000"/>
                        </a:lnSpc>
                        <a:spcBef>
                          <a:spcPts val="0"/>
                        </a:spcBef>
                        <a:spcAft>
                          <a:spcPts val="0"/>
                        </a:spcAft>
                      </a:pPr>
                      <a:r>
                        <a:rPr lang="en-US" sz="700">
                          <a:effectLst/>
                        </a:rPr>
                        <a:t>1 hr Glucose Tolerance</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&gt;95 mg/dl</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dirty="0">
                          <a:effectLst/>
                        </a:rPr>
                        <a:t>157 mg/dl</a:t>
                      </a:r>
                      <a:endParaRPr lang="en-US" sz="700" dirty="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Patient’s sugar was high, so further testing is needed to diagnosis gestational diabetes</a:t>
                      </a:r>
                      <a:endParaRPr lang="en-US" sz="700">
                        <a:effectLst/>
                        <a:latin typeface="Calibri"/>
                        <a:ea typeface="Calibri"/>
                        <a:cs typeface="Times New Roman"/>
                      </a:endParaRPr>
                    </a:p>
                  </a:txBody>
                  <a:tcPr marL="42596" marR="42596" marT="0" marB="0"/>
                </a:tc>
              </a:tr>
              <a:tr h="1148128">
                <a:tc>
                  <a:txBody>
                    <a:bodyPr/>
                    <a:lstStyle/>
                    <a:p>
                      <a:pPr marL="0" marR="0">
                        <a:lnSpc>
                          <a:spcPct val="115000"/>
                        </a:lnSpc>
                        <a:spcBef>
                          <a:spcPts val="0"/>
                        </a:spcBef>
                        <a:spcAft>
                          <a:spcPts val="0"/>
                        </a:spcAft>
                      </a:pPr>
                      <a:r>
                        <a:rPr lang="en-US" sz="700" dirty="0">
                          <a:effectLst/>
                        </a:rPr>
                        <a:t>3 hour Glucose Fasting</a:t>
                      </a:r>
                    </a:p>
                    <a:p>
                      <a:pPr marL="0" marR="0">
                        <a:lnSpc>
                          <a:spcPct val="115000"/>
                        </a:lnSpc>
                        <a:spcBef>
                          <a:spcPts val="0"/>
                        </a:spcBef>
                        <a:spcAft>
                          <a:spcPts val="0"/>
                        </a:spcAft>
                      </a:pPr>
                      <a:r>
                        <a:rPr lang="en-US" sz="700" dirty="0">
                          <a:effectLst/>
                        </a:rPr>
                        <a:t>                            1 </a:t>
                      </a:r>
                      <a:r>
                        <a:rPr lang="en-US" sz="700" dirty="0" err="1">
                          <a:effectLst/>
                        </a:rPr>
                        <a:t>hr</a:t>
                      </a:r>
                      <a:endParaRPr lang="en-US" sz="700" dirty="0">
                        <a:effectLst/>
                      </a:endParaRPr>
                    </a:p>
                    <a:p>
                      <a:pPr marL="0" marR="0">
                        <a:lnSpc>
                          <a:spcPct val="115000"/>
                        </a:lnSpc>
                        <a:spcBef>
                          <a:spcPts val="0"/>
                        </a:spcBef>
                        <a:spcAft>
                          <a:spcPts val="0"/>
                        </a:spcAft>
                      </a:pPr>
                      <a:r>
                        <a:rPr lang="en-US" sz="700" dirty="0">
                          <a:effectLst/>
                        </a:rPr>
                        <a:t>                            2 </a:t>
                      </a:r>
                      <a:r>
                        <a:rPr lang="en-US" sz="700" dirty="0" err="1">
                          <a:effectLst/>
                        </a:rPr>
                        <a:t>hr</a:t>
                      </a:r>
                      <a:endParaRPr lang="en-US" sz="700" dirty="0">
                        <a:effectLst/>
                      </a:endParaRPr>
                    </a:p>
                    <a:p>
                      <a:pPr marL="0" marR="0">
                        <a:lnSpc>
                          <a:spcPct val="115000"/>
                        </a:lnSpc>
                        <a:spcBef>
                          <a:spcPts val="0"/>
                        </a:spcBef>
                        <a:spcAft>
                          <a:spcPts val="0"/>
                        </a:spcAft>
                      </a:pPr>
                      <a:r>
                        <a:rPr lang="en-US" sz="700" dirty="0">
                          <a:effectLst/>
                        </a:rPr>
                        <a:t>                            3 </a:t>
                      </a:r>
                      <a:r>
                        <a:rPr lang="en-US" sz="700" dirty="0" err="1">
                          <a:effectLst/>
                        </a:rPr>
                        <a:t>hr</a:t>
                      </a:r>
                      <a:endParaRPr lang="en-US" sz="700" dirty="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a:effectLst/>
                        </a:rPr>
                        <a:t> </a:t>
                      </a:r>
                    </a:p>
                    <a:p>
                      <a:pPr marL="0" marR="0">
                        <a:lnSpc>
                          <a:spcPct val="115000"/>
                        </a:lnSpc>
                        <a:spcBef>
                          <a:spcPts val="0"/>
                        </a:spcBef>
                        <a:spcAft>
                          <a:spcPts val="0"/>
                        </a:spcAft>
                      </a:pPr>
                      <a:r>
                        <a:rPr lang="en-US" sz="700">
                          <a:effectLst/>
                        </a:rPr>
                        <a:t> </a:t>
                      </a:r>
                    </a:p>
                    <a:p>
                      <a:pPr marL="0" marR="0">
                        <a:lnSpc>
                          <a:spcPct val="115000"/>
                        </a:lnSpc>
                        <a:spcBef>
                          <a:spcPts val="0"/>
                        </a:spcBef>
                        <a:spcAft>
                          <a:spcPts val="0"/>
                        </a:spcAft>
                      </a:pPr>
                      <a:r>
                        <a:rPr lang="en-US" sz="700">
                          <a:effectLst/>
                        </a:rPr>
                        <a:t>&gt;180 mg/dl</a:t>
                      </a:r>
                    </a:p>
                    <a:p>
                      <a:pPr marL="0" marR="0">
                        <a:lnSpc>
                          <a:spcPct val="115000"/>
                        </a:lnSpc>
                        <a:spcBef>
                          <a:spcPts val="0"/>
                        </a:spcBef>
                        <a:spcAft>
                          <a:spcPts val="0"/>
                        </a:spcAft>
                      </a:pPr>
                      <a:r>
                        <a:rPr lang="en-US" sz="700">
                          <a:effectLst/>
                        </a:rPr>
                        <a:t>&gt;155 mg/dl</a:t>
                      </a:r>
                    </a:p>
                    <a:p>
                      <a:pPr marL="0" marR="0">
                        <a:lnSpc>
                          <a:spcPct val="115000"/>
                        </a:lnSpc>
                        <a:spcBef>
                          <a:spcPts val="0"/>
                        </a:spcBef>
                        <a:spcAft>
                          <a:spcPts val="0"/>
                        </a:spcAft>
                      </a:pPr>
                      <a:r>
                        <a:rPr lang="en-US" sz="700">
                          <a:effectLst/>
                        </a:rPr>
                        <a:t>&gt;140 mg/dl</a:t>
                      </a:r>
                      <a:endParaRPr lang="en-US" sz="70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dirty="0">
                          <a:effectLst/>
                        </a:rPr>
                        <a:t> </a:t>
                      </a:r>
                    </a:p>
                    <a:p>
                      <a:pPr marL="0" marR="0">
                        <a:lnSpc>
                          <a:spcPct val="115000"/>
                        </a:lnSpc>
                        <a:spcBef>
                          <a:spcPts val="0"/>
                        </a:spcBef>
                        <a:spcAft>
                          <a:spcPts val="0"/>
                        </a:spcAft>
                      </a:pPr>
                      <a:r>
                        <a:rPr lang="en-US" sz="700" dirty="0">
                          <a:effectLst/>
                        </a:rPr>
                        <a:t> </a:t>
                      </a:r>
                    </a:p>
                    <a:p>
                      <a:pPr marL="0" marR="0">
                        <a:lnSpc>
                          <a:spcPct val="115000"/>
                        </a:lnSpc>
                        <a:spcBef>
                          <a:spcPts val="0"/>
                        </a:spcBef>
                        <a:spcAft>
                          <a:spcPts val="0"/>
                        </a:spcAft>
                      </a:pPr>
                      <a:r>
                        <a:rPr lang="en-US" sz="700" dirty="0">
                          <a:effectLst/>
                        </a:rPr>
                        <a:t>153 mg/dl</a:t>
                      </a:r>
                    </a:p>
                    <a:p>
                      <a:pPr marL="0" marR="0">
                        <a:lnSpc>
                          <a:spcPct val="115000"/>
                        </a:lnSpc>
                        <a:spcBef>
                          <a:spcPts val="0"/>
                        </a:spcBef>
                        <a:spcAft>
                          <a:spcPts val="0"/>
                        </a:spcAft>
                      </a:pPr>
                      <a:r>
                        <a:rPr lang="en-US" sz="700" dirty="0">
                          <a:effectLst/>
                        </a:rPr>
                        <a:t>143 mg/dl</a:t>
                      </a:r>
                    </a:p>
                    <a:p>
                      <a:pPr marL="0" marR="0">
                        <a:lnSpc>
                          <a:spcPct val="115000"/>
                        </a:lnSpc>
                        <a:spcBef>
                          <a:spcPts val="0"/>
                        </a:spcBef>
                        <a:spcAft>
                          <a:spcPts val="0"/>
                        </a:spcAft>
                      </a:pPr>
                      <a:r>
                        <a:rPr lang="en-US" sz="700" dirty="0">
                          <a:effectLst/>
                        </a:rPr>
                        <a:t>143 mg/dl</a:t>
                      </a:r>
                      <a:endParaRPr lang="en-US" sz="700" dirty="0">
                        <a:effectLst/>
                        <a:latin typeface="Calibri"/>
                        <a:ea typeface="Calibri"/>
                        <a:cs typeface="Times New Roman"/>
                      </a:endParaRPr>
                    </a:p>
                  </a:txBody>
                  <a:tcPr marL="42596" marR="42596" marT="0" marB="0"/>
                </a:tc>
                <a:tc>
                  <a:txBody>
                    <a:bodyPr/>
                    <a:lstStyle/>
                    <a:p>
                      <a:pPr marL="0" marR="0">
                        <a:lnSpc>
                          <a:spcPct val="115000"/>
                        </a:lnSpc>
                        <a:spcBef>
                          <a:spcPts val="0"/>
                        </a:spcBef>
                        <a:spcAft>
                          <a:spcPts val="0"/>
                        </a:spcAft>
                      </a:pPr>
                      <a:r>
                        <a:rPr lang="en-US" sz="700" dirty="0">
                          <a:effectLst/>
                        </a:rPr>
                        <a:t>Patient’s results did not exceed the normal, so patient was not diagnosed with gestational diabetes.</a:t>
                      </a:r>
                      <a:endParaRPr lang="en-US" sz="700" dirty="0">
                        <a:effectLst/>
                        <a:latin typeface="Calibri"/>
                        <a:ea typeface="Calibri"/>
                        <a:cs typeface="Times New Roman"/>
                      </a:endParaRPr>
                    </a:p>
                  </a:txBody>
                  <a:tcPr marL="42596" marR="42596" marT="0" marB="0"/>
                </a:tc>
              </a:tr>
            </a:tbl>
          </a:graphicData>
        </a:graphic>
      </p:graphicFrame>
    </p:spTree>
    <p:extLst>
      <p:ext uri="{BB962C8B-B14F-4D97-AF65-F5344CB8AC3E}">
        <p14:creationId xmlns:p14="http://schemas.microsoft.com/office/powerpoint/2010/main" val="3550209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Baby’s Lab Results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23626776"/>
              </p:ext>
            </p:extLst>
          </p:nvPr>
        </p:nvGraphicFramePr>
        <p:xfrm>
          <a:off x="1295400" y="1828800"/>
          <a:ext cx="6080760" cy="1828800"/>
        </p:xfrm>
        <a:graphic>
          <a:graphicData uri="http://schemas.openxmlformats.org/drawingml/2006/table">
            <a:tbl>
              <a:tblPr firstRow="1" firstCol="1" bandRow="1">
                <a:tableStyleId>{5C22544A-7EE6-4342-B048-85BDC9FD1C3A}</a:tableStyleId>
              </a:tblPr>
              <a:tblGrid>
                <a:gridCol w="1520190"/>
                <a:gridCol w="1520190"/>
                <a:gridCol w="1520190"/>
                <a:gridCol w="1520190"/>
              </a:tblGrid>
              <a:tr h="456978">
                <a:tc>
                  <a:txBody>
                    <a:bodyPr/>
                    <a:lstStyle/>
                    <a:p>
                      <a:pPr marL="0" marR="0" algn="ctr">
                        <a:lnSpc>
                          <a:spcPct val="115000"/>
                        </a:lnSpc>
                        <a:spcBef>
                          <a:spcPts val="0"/>
                        </a:spcBef>
                        <a:spcAft>
                          <a:spcPts val="0"/>
                        </a:spcAft>
                      </a:pPr>
                      <a:r>
                        <a:rPr lang="en-US" sz="1200">
                          <a:effectLst/>
                        </a:rPr>
                        <a:t>Lab Test</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Normal</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Baby’s Results</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Analysis</a:t>
                      </a:r>
                      <a:endParaRPr lang="en-US" sz="1100">
                        <a:effectLst/>
                        <a:latin typeface="Calibri"/>
                        <a:ea typeface="Calibri"/>
                        <a:cs typeface="Times New Roman"/>
                      </a:endParaRPr>
                    </a:p>
                  </a:txBody>
                  <a:tcPr marL="68580" marR="68580" marT="0" marB="0"/>
                </a:tc>
              </a:tr>
              <a:tr h="457274">
                <a:tc>
                  <a:txBody>
                    <a:bodyPr/>
                    <a:lstStyle/>
                    <a:p>
                      <a:pPr marL="0" marR="0">
                        <a:lnSpc>
                          <a:spcPct val="115000"/>
                        </a:lnSpc>
                        <a:spcBef>
                          <a:spcPts val="0"/>
                        </a:spcBef>
                        <a:spcAft>
                          <a:spcPts val="0"/>
                        </a:spcAft>
                      </a:pPr>
                      <a:r>
                        <a:rPr lang="en-US" sz="1200">
                          <a:effectLst/>
                        </a:rPr>
                        <a:t>Glucose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&lt;45 mg/dl</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49 mg/dl</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Normal</a:t>
                      </a:r>
                      <a:endParaRPr lang="en-US" sz="1100">
                        <a:effectLst/>
                        <a:latin typeface="Calibri"/>
                        <a:ea typeface="Calibri"/>
                        <a:cs typeface="Times New Roman"/>
                      </a:endParaRPr>
                    </a:p>
                  </a:txBody>
                  <a:tcPr marL="68580" marR="68580" marT="0" marB="0"/>
                </a:tc>
              </a:tr>
              <a:tr h="457274">
                <a:tc>
                  <a:txBody>
                    <a:bodyPr/>
                    <a:lstStyle/>
                    <a:p>
                      <a:pPr marL="0" marR="0">
                        <a:lnSpc>
                          <a:spcPct val="115000"/>
                        </a:lnSpc>
                        <a:spcBef>
                          <a:spcPts val="0"/>
                        </a:spcBef>
                        <a:spcAft>
                          <a:spcPts val="0"/>
                        </a:spcAft>
                      </a:pPr>
                      <a:r>
                        <a:rPr lang="en-US" sz="1200">
                          <a:effectLst/>
                        </a:rPr>
                        <a:t>Bilirubin</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2.0-6.0</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7.3</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High</a:t>
                      </a:r>
                      <a:endParaRPr lang="en-US" sz="1100">
                        <a:effectLst/>
                        <a:latin typeface="Calibri"/>
                        <a:ea typeface="Calibri"/>
                        <a:cs typeface="Times New Roman"/>
                      </a:endParaRPr>
                    </a:p>
                  </a:txBody>
                  <a:tcPr marL="68580" marR="68580" marT="0" marB="0"/>
                </a:tc>
              </a:tr>
              <a:tr h="457274">
                <a:tc>
                  <a:txBody>
                    <a:bodyPr/>
                    <a:lstStyle/>
                    <a:p>
                      <a:pPr marL="0" marR="0">
                        <a:lnSpc>
                          <a:spcPct val="115000"/>
                        </a:lnSpc>
                        <a:spcBef>
                          <a:spcPts val="0"/>
                        </a:spcBef>
                        <a:spcAft>
                          <a:spcPts val="0"/>
                        </a:spcAft>
                      </a:pPr>
                      <a:r>
                        <a:rPr lang="en-US" sz="1200">
                          <a:effectLst/>
                        </a:rPr>
                        <a:t>Coombs Test</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Negative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effectLst/>
                        </a:rPr>
                        <a:t>Negative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effectLst/>
                        </a:rPr>
                        <a:t>Baby is normal</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747514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Mother’s Medications</a:t>
            </a:r>
            <a:endParaRPr lang="en-US" dirty="0"/>
          </a:p>
        </p:txBody>
      </p:sp>
      <p:sp>
        <p:nvSpPr>
          <p:cNvPr id="3" name="Content Placeholder 2"/>
          <p:cNvSpPr>
            <a:spLocks noGrp="1"/>
          </p:cNvSpPr>
          <p:nvPr>
            <p:ph idx="1"/>
          </p:nvPr>
        </p:nvSpPr>
        <p:spPr/>
        <p:txBody>
          <a:bodyPr/>
          <a:lstStyle/>
          <a:p>
            <a:r>
              <a:rPr lang="en-US" dirty="0" smtClean="0"/>
              <a:t>Inderal – 160 mg PO </a:t>
            </a:r>
            <a:r>
              <a:rPr lang="en-US" dirty="0" err="1" smtClean="0"/>
              <a:t>qd</a:t>
            </a:r>
            <a:r>
              <a:rPr lang="en-US" dirty="0" smtClean="0"/>
              <a:t> - MVP</a:t>
            </a:r>
          </a:p>
          <a:p>
            <a:r>
              <a:rPr lang="en-US" dirty="0" err="1" smtClean="0"/>
              <a:t>Synthroid</a:t>
            </a:r>
            <a:r>
              <a:rPr lang="en-US" dirty="0" smtClean="0"/>
              <a:t> – 75 mcg PO </a:t>
            </a:r>
            <a:r>
              <a:rPr lang="en-US" dirty="0" err="1" smtClean="0"/>
              <a:t>qd</a:t>
            </a:r>
            <a:r>
              <a:rPr lang="en-US" dirty="0" smtClean="0"/>
              <a:t> - Hypothyroidism</a:t>
            </a:r>
          </a:p>
          <a:p>
            <a:r>
              <a:rPr lang="en-US" dirty="0" smtClean="0"/>
              <a:t>Valtrex – 500 mg PO </a:t>
            </a:r>
            <a:r>
              <a:rPr lang="en-US" dirty="0" err="1" smtClean="0"/>
              <a:t>qd</a:t>
            </a:r>
            <a:r>
              <a:rPr lang="en-US" dirty="0" smtClean="0"/>
              <a:t> - HSV</a:t>
            </a:r>
          </a:p>
          <a:p>
            <a:r>
              <a:rPr lang="en-US" dirty="0" smtClean="0"/>
              <a:t>Multivitamin – 1 tab PO </a:t>
            </a:r>
            <a:r>
              <a:rPr lang="en-US" dirty="0" err="1" smtClean="0"/>
              <a:t>qd</a:t>
            </a:r>
            <a:r>
              <a:rPr lang="en-US" dirty="0" smtClean="0"/>
              <a:t> - Prenatal</a:t>
            </a:r>
          </a:p>
          <a:p>
            <a:r>
              <a:rPr lang="en-US" dirty="0" err="1" smtClean="0"/>
              <a:t>Senokot</a:t>
            </a:r>
            <a:r>
              <a:rPr lang="en-US" dirty="0" smtClean="0"/>
              <a:t> – 1 tab PO </a:t>
            </a:r>
            <a:r>
              <a:rPr lang="en-US" dirty="0" err="1" smtClean="0"/>
              <a:t>qhs</a:t>
            </a:r>
            <a:r>
              <a:rPr lang="en-US" dirty="0" smtClean="0"/>
              <a:t> - Laxative</a:t>
            </a:r>
            <a:endParaRPr lang="en-US" dirty="0"/>
          </a:p>
        </p:txBody>
      </p:sp>
    </p:spTree>
    <p:extLst>
      <p:ext uri="{BB962C8B-B14F-4D97-AF65-F5344CB8AC3E}">
        <p14:creationId xmlns:p14="http://schemas.microsoft.com/office/powerpoint/2010/main" val="3187577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Psychological Nursing Diagnosis</a:t>
            </a:r>
            <a:endParaRPr lang="en-US" dirty="0"/>
          </a:p>
        </p:txBody>
      </p:sp>
      <p:graphicFrame>
        <p:nvGraphicFramePr>
          <p:cNvPr id="4" name="Content Placeholder 3"/>
          <p:cNvGraphicFramePr>
            <a:graphicFrameLocks noGrp="1"/>
          </p:cNvGraphicFramePr>
          <p:nvPr>
            <p:ph idx="1"/>
          </p:nvPr>
        </p:nvGraphicFramePr>
        <p:xfrm>
          <a:off x="1818032" y="1855343"/>
          <a:ext cx="5507935" cy="4788789"/>
        </p:xfrm>
        <a:graphic>
          <a:graphicData uri="http://schemas.openxmlformats.org/drawingml/2006/table">
            <a:tbl>
              <a:tblPr firstRow="1" firstCol="1" bandRow="1">
                <a:tableStyleId>{5C22544A-7EE6-4342-B048-85BDC9FD1C3A}</a:tableStyleId>
              </a:tblPr>
              <a:tblGrid>
                <a:gridCol w="942147"/>
                <a:gridCol w="4565788"/>
              </a:tblGrid>
              <a:tr h="381000">
                <a:tc>
                  <a:txBody>
                    <a:bodyPr/>
                    <a:lstStyle/>
                    <a:p>
                      <a:pPr marL="0" marR="0">
                        <a:lnSpc>
                          <a:spcPct val="115000"/>
                        </a:lnSpc>
                        <a:spcBef>
                          <a:spcPts val="0"/>
                        </a:spcBef>
                        <a:spcAft>
                          <a:spcPts val="0"/>
                        </a:spcAft>
                      </a:pPr>
                      <a:r>
                        <a:rPr lang="en-US" sz="1100">
                          <a:effectLst/>
                        </a:rPr>
                        <a:t>Nursing </a:t>
                      </a:r>
                      <a:endParaRPr lang="en-US" sz="1000">
                        <a:effectLst/>
                      </a:endParaRPr>
                    </a:p>
                    <a:p>
                      <a:pPr marL="0" marR="0">
                        <a:lnSpc>
                          <a:spcPct val="115000"/>
                        </a:lnSpc>
                        <a:spcBef>
                          <a:spcPts val="0"/>
                        </a:spcBef>
                        <a:spcAft>
                          <a:spcPts val="0"/>
                        </a:spcAft>
                      </a:pPr>
                      <a:r>
                        <a:rPr lang="en-US" sz="1100">
                          <a:effectLst/>
                        </a:rPr>
                        <a:t>Diagnosis:</a:t>
                      </a:r>
                      <a:endParaRPr lang="en-US" sz="1000">
                        <a:effectLst/>
                        <a:latin typeface="Calibri"/>
                        <a:ea typeface="Calibri"/>
                        <a:cs typeface="Times New Roman"/>
                      </a:endParaRPr>
                    </a:p>
                  </a:txBody>
                  <a:tcPr marL="62120" marR="62120" marT="0" marB="0"/>
                </a:tc>
                <a:tc>
                  <a:txBody>
                    <a:bodyPr/>
                    <a:lstStyle/>
                    <a:p>
                      <a:pPr marL="0" marR="0">
                        <a:lnSpc>
                          <a:spcPct val="115000"/>
                        </a:lnSpc>
                        <a:spcBef>
                          <a:spcPts val="0"/>
                        </a:spcBef>
                        <a:spcAft>
                          <a:spcPts val="0"/>
                        </a:spcAft>
                      </a:pPr>
                      <a:r>
                        <a:rPr lang="en-US" sz="1100">
                          <a:effectLst/>
                        </a:rPr>
                        <a:t>Disturbed Body Image R/T pregnancy AEB incision site/scar, edema, striae and pregnancy weight gain</a:t>
                      </a:r>
                      <a:endParaRPr lang="en-US" sz="1000">
                        <a:effectLst/>
                        <a:latin typeface="Calibri"/>
                        <a:ea typeface="Calibri"/>
                        <a:cs typeface="Times New Roman"/>
                      </a:endParaRPr>
                    </a:p>
                  </a:txBody>
                  <a:tcPr marL="62120" marR="62120" marT="0" marB="0"/>
                </a:tc>
              </a:tr>
              <a:tr h="762000">
                <a:tc>
                  <a:txBody>
                    <a:bodyPr/>
                    <a:lstStyle/>
                    <a:p>
                      <a:pPr marL="0" marR="0">
                        <a:lnSpc>
                          <a:spcPct val="115000"/>
                        </a:lnSpc>
                        <a:spcBef>
                          <a:spcPts val="0"/>
                        </a:spcBef>
                        <a:spcAft>
                          <a:spcPts val="0"/>
                        </a:spcAft>
                      </a:pPr>
                      <a:r>
                        <a:rPr lang="en-US" sz="1100">
                          <a:effectLst/>
                        </a:rPr>
                        <a:t>Goal:</a:t>
                      </a:r>
                      <a:endParaRPr lang="en-US" sz="1000">
                        <a:effectLst/>
                        <a:latin typeface="Calibri"/>
                        <a:ea typeface="Calibri"/>
                        <a:cs typeface="Times New Roman"/>
                      </a:endParaRPr>
                    </a:p>
                  </a:txBody>
                  <a:tcPr marL="62120" marR="62120" marT="0" marB="0"/>
                </a:tc>
                <a:tc>
                  <a:txBody>
                    <a:bodyPr/>
                    <a:lstStyle/>
                    <a:p>
                      <a:pPr marL="0" marR="0">
                        <a:lnSpc>
                          <a:spcPct val="115000"/>
                        </a:lnSpc>
                        <a:spcBef>
                          <a:spcPts val="0"/>
                        </a:spcBef>
                        <a:spcAft>
                          <a:spcPts val="0"/>
                        </a:spcAft>
                      </a:pPr>
                      <a:r>
                        <a:rPr lang="en-US" sz="1100">
                          <a:effectLst/>
                        </a:rPr>
                        <a:t>STG: The patient will demonstrate acceptance of self before discharge from the hospital</a:t>
                      </a:r>
                      <a:endParaRPr lang="en-US" sz="1000">
                        <a:effectLst/>
                      </a:endParaRPr>
                    </a:p>
                    <a:p>
                      <a:pPr marL="0" marR="0">
                        <a:lnSpc>
                          <a:spcPct val="115000"/>
                        </a:lnSpc>
                        <a:spcBef>
                          <a:spcPts val="0"/>
                        </a:spcBef>
                        <a:spcAft>
                          <a:spcPts val="0"/>
                        </a:spcAft>
                      </a:pPr>
                      <a:r>
                        <a:rPr lang="en-US" sz="1100">
                          <a:effectLst/>
                        </a:rPr>
                        <a:t>LTG: The patient will demonstrate weight lose towards her pre-pregnancy weight within 6 months after discharge</a:t>
                      </a:r>
                      <a:endParaRPr lang="en-US" sz="1000">
                        <a:effectLst/>
                        <a:latin typeface="Calibri"/>
                        <a:ea typeface="Calibri"/>
                        <a:cs typeface="Times New Roman"/>
                      </a:endParaRPr>
                    </a:p>
                  </a:txBody>
                  <a:tcPr marL="62120" marR="62120" marT="0" marB="0"/>
                </a:tc>
              </a:tr>
              <a:tr h="3048000">
                <a:tc>
                  <a:txBody>
                    <a:bodyPr/>
                    <a:lstStyle/>
                    <a:p>
                      <a:pPr marL="0" marR="0">
                        <a:lnSpc>
                          <a:spcPct val="115000"/>
                        </a:lnSpc>
                        <a:spcBef>
                          <a:spcPts val="0"/>
                        </a:spcBef>
                        <a:spcAft>
                          <a:spcPts val="0"/>
                        </a:spcAft>
                      </a:pPr>
                      <a:r>
                        <a:rPr lang="en-US" sz="1100">
                          <a:effectLst/>
                        </a:rPr>
                        <a:t>Interventions:</a:t>
                      </a:r>
                      <a:endParaRPr lang="en-US" sz="1000">
                        <a:effectLst/>
                        <a:latin typeface="Calibri"/>
                        <a:ea typeface="Calibri"/>
                        <a:cs typeface="Times New Roman"/>
                      </a:endParaRPr>
                    </a:p>
                  </a:txBody>
                  <a:tcPr marL="62120" marR="62120" marT="0" marB="0"/>
                </a:tc>
                <a:tc>
                  <a:txBody>
                    <a:bodyPr/>
                    <a:lstStyle/>
                    <a:p>
                      <a:pPr marL="342900" marR="0" lvl="0" indent="-342900">
                        <a:lnSpc>
                          <a:spcPct val="115000"/>
                        </a:lnSpc>
                        <a:spcBef>
                          <a:spcPts val="0"/>
                        </a:spcBef>
                        <a:spcAft>
                          <a:spcPts val="0"/>
                        </a:spcAft>
                        <a:buFont typeface="+mj-lt"/>
                        <a:buAutoNum type="arabicPeriod"/>
                      </a:pPr>
                      <a:r>
                        <a:rPr lang="en-US" sz="1100">
                          <a:effectLst/>
                        </a:rPr>
                        <a:t>Intervention: Encourage patient to exercise to help them lose weight gained during pregnancy</a:t>
                      </a:r>
                      <a:endParaRPr lang="en-US" sz="1000">
                        <a:effectLst/>
                      </a:endParaRPr>
                    </a:p>
                    <a:p>
                      <a:pPr marL="457200" marR="0">
                        <a:lnSpc>
                          <a:spcPct val="115000"/>
                        </a:lnSpc>
                        <a:spcBef>
                          <a:spcPts val="0"/>
                        </a:spcBef>
                        <a:spcAft>
                          <a:spcPts val="0"/>
                        </a:spcAft>
                      </a:pPr>
                      <a:r>
                        <a:rPr lang="en-US" sz="1100">
                          <a:effectLst/>
                        </a:rPr>
                        <a:t>Rationale: The American Nursing Association suggest exercising as a way to help return to pre pregnancy body</a:t>
                      </a:r>
                      <a:endParaRPr lang="en-US" sz="1000">
                        <a:effectLst/>
                      </a:endParaRPr>
                    </a:p>
                    <a:p>
                      <a:pPr marL="342900" marR="0" lvl="0" indent="-342900">
                        <a:lnSpc>
                          <a:spcPct val="115000"/>
                        </a:lnSpc>
                        <a:spcBef>
                          <a:spcPts val="0"/>
                        </a:spcBef>
                        <a:spcAft>
                          <a:spcPts val="0"/>
                        </a:spcAft>
                        <a:buFont typeface="+mj-lt"/>
                        <a:buAutoNum type="arabicPeriod"/>
                      </a:pPr>
                      <a:r>
                        <a:rPr lang="en-US" sz="1100">
                          <a:effectLst/>
                        </a:rPr>
                        <a:t>Intervention: Encourage patient to express feelings and how she feels or views her physical appearance </a:t>
                      </a:r>
                      <a:endParaRPr lang="en-US" sz="1000">
                        <a:effectLst/>
                      </a:endParaRPr>
                    </a:p>
                    <a:p>
                      <a:pPr marL="457200" marR="0">
                        <a:lnSpc>
                          <a:spcPct val="115000"/>
                        </a:lnSpc>
                        <a:spcBef>
                          <a:spcPts val="0"/>
                        </a:spcBef>
                        <a:spcAft>
                          <a:spcPts val="0"/>
                        </a:spcAft>
                      </a:pPr>
                      <a:r>
                        <a:rPr lang="en-US" sz="1100">
                          <a:effectLst/>
                        </a:rPr>
                        <a:t>Rationale: Acceptance of changes due to the pregnancy </a:t>
                      </a:r>
                      <a:endParaRPr lang="en-US" sz="1000">
                        <a:effectLst/>
                      </a:endParaRPr>
                    </a:p>
                    <a:p>
                      <a:pPr marL="342900" marR="0" lvl="0" indent="-342900">
                        <a:lnSpc>
                          <a:spcPct val="115000"/>
                        </a:lnSpc>
                        <a:spcBef>
                          <a:spcPts val="0"/>
                        </a:spcBef>
                        <a:spcAft>
                          <a:spcPts val="0"/>
                        </a:spcAft>
                        <a:buFont typeface="+mj-lt"/>
                        <a:buAutoNum type="arabicPeriod"/>
                      </a:pPr>
                      <a:r>
                        <a:rPr lang="en-US" sz="1100">
                          <a:effectLst/>
                        </a:rPr>
                        <a:t>Intervention: Educate patient on expected weight gain during pregnancy and proper ways of returning to pre-pregnancy weight</a:t>
                      </a:r>
                      <a:endParaRPr lang="en-US" sz="1000">
                        <a:effectLst/>
                      </a:endParaRPr>
                    </a:p>
                    <a:p>
                      <a:pPr marL="457200" marR="0">
                        <a:lnSpc>
                          <a:spcPct val="115000"/>
                        </a:lnSpc>
                        <a:spcBef>
                          <a:spcPts val="0"/>
                        </a:spcBef>
                        <a:spcAft>
                          <a:spcPts val="0"/>
                        </a:spcAft>
                      </a:pPr>
                      <a:r>
                        <a:rPr lang="en-US" sz="1100">
                          <a:effectLst/>
                        </a:rPr>
                        <a:t>Rationale: Decrease in anxiety  on weight gained during pregnancy and well-balanced diet and exercise to promote maternal weight loss and infant growth</a:t>
                      </a:r>
                      <a:endParaRPr lang="en-US" sz="1000">
                        <a:effectLst/>
                      </a:endParaRPr>
                    </a:p>
                    <a:p>
                      <a:pPr marL="342900" marR="0" lvl="0" indent="-342900">
                        <a:lnSpc>
                          <a:spcPct val="115000"/>
                        </a:lnSpc>
                        <a:spcBef>
                          <a:spcPts val="0"/>
                        </a:spcBef>
                        <a:spcAft>
                          <a:spcPts val="0"/>
                        </a:spcAft>
                        <a:buFont typeface="+mj-lt"/>
                        <a:buAutoNum type="arabicPeriod"/>
                      </a:pPr>
                      <a:r>
                        <a:rPr lang="en-US" sz="1100">
                          <a:effectLst/>
                        </a:rPr>
                        <a:t>Intervention: Encourage partner to express acceptance of changes in mother’s physical appearance</a:t>
                      </a:r>
                      <a:endParaRPr lang="en-US" sz="1000">
                        <a:effectLst/>
                      </a:endParaRPr>
                    </a:p>
                    <a:p>
                      <a:pPr marL="457200" marR="0">
                        <a:lnSpc>
                          <a:spcPct val="115000"/>
                        </a:lnSpc>
                        <a:spcBef>
                          <a:spcPts val="0"/>
                        </a:spcBef>
                        <a:spcAft>
                          <a:spcPts val="0"/>
                        </a:spcAft>
                      </a:pPr>
                      <a:r>
                        <a:rPr lang="en-US" sz="1100">
                          <a:effectLst/>
                        </a:rPr>
                        <a:t>Rationale: Acceptance from others help boost self-confidence, self-esteem and self-acceptance</a:t>
                      </a:r>
                      <a:endParaRPr lang="en-US" sz="1000">
                        <a:effectLst/>
                        <a:latin typeface="Calibri"/>
                        <a:ea typeface="Calibri"/>
                        <a:cs typeface="Times New Roman"/>
                      </a:endParaRPr>
                    </a:p>
                  </a:txBody>
                  <a:tcPr marL="62120" marR="62120" marT="0" marB="0"/>
                </a:tc>
              </a:tr>
              <a:tr h="381000">
                <a:tc>
                  <a:txBody>
                    <a:bodyPr/>
                    <a:lstStyle/>
                    <a:p>
                      <a:pPr marL="0" marR="0">
                        <a:lnSpc>
                          <a:spcPct val="115000"/>
                        </a:lnSpc>
                        <a:spcBef>
                          <a:spcPts val="0"/>
                        </a:spcBef>
                        <a:spcAft>
                          <a:spcPts val="0"/>
                        </a:spcAft>
                      </a:pPr>
                      <a:r>
                        <a:rPr lang="en-US" sz="1100">
                          <a:effectLst/>
                        </a:rPr>
                        <a:t>Evaluation of Goal:</a:t>
                      </a:r>
                      <a:endParaRPr lang="en-US" sz="1000">
                        <a:effectLst/>
                        <a:latin typeface="Calibri"/>
                        <a:ea typeface="Calibri"/>
                        <a:cs typeface="Times New Roman"/>
                      </a:endParaRPr>
                    </a:p>
                  </a:txBody>
                  <a:tcPr marL="62120" marR="62120" marT="0" marB="0"/>
                </a:tc>
                <a:tc>
                  <a:txBody>
                    <a:bodyPr/>
                    <a:lstStyle/>
                    <a:p>
                      <a:pPr marL="0" marR="0">
                        <a:lnSpc>
                          <a:spcPct val="115000"/>
                        </a:lnSpc>
                        <a:spcBef>
                          <a:spcPts val="0"/>
                        </a:spcBef>
                        <a:spcAft>
                          <a:spcPts val="0"/>
                        </a:spcAft>
                      </a:pPr>
                      <a:r>
                        <a:rPr lang="en-US" sz="1100" dirty="0">
                          <a:effectLst/>
                        </a:rPr>
                        <a:t>Goal not met. Continue with care plan and will continue to monitor.</a:t>
                      </a:r>
                      <a:endParaRPr lang="en-US" sz="1000" dirty="0">
                        <a:effectLst/>
                        <a:latin typeface="Calibri"/>
                        <a:ea typeface="Calibri"/>
                        <a:cs typeface="Times New Roman"/>
                      </a:endParaRPr>
                    </a:p>
                  </a:txBody>
                  <a:tcPr marL="62120" marR="62120" marT="0" marB="0"/>
                </a:tc>
              </a:tr>
            </a:tbl>
          </a:graphicData>
        </a:graphic>
      </p:graphicFrame>
    </p:spTree>
    <p:extLst>
      <p:ext uri="{BB962C8B-B14F-4D97-AF65-F5344CB8AC3E}">
        <p14:creationId xmlns:p14="http://schemas.microsoft.com/office/powerpoint/2010/main" val="457052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M.B., </a:t>
            </a:r>
            <a:r>
              <a:rPr lang="en-US" dirty="0"/>
              <a:t>a 28 year old female, presented to the birthing center of a local hospital. She was 40.1 weeks gestation. She is a </a:t>
            </a:r>
            <a:r>
              <a:rPr lang="en-US" dirty="0" err="1"/>
              <a:t>gravida</a:t>
            </a:r>
            <a:r>
              <a:rPr lang="en-US" dirty="0"/>
              <a:t> 1 </a:t>
            </a:r>
            <a:r>
              <a:rPr lang="en-US" dirty="0" err="1"/>
              <a:t>para</a:t>
            </a:r>
            <a:r>
              <a:rPr lang="en-US" dirty="0"/>
              <a:t> 1 living 1. M.V. delivered a seven pound, two ounces, twenty-one inches long, baby boy on February 7</a:t>
            </a:r>
            <a:r>
              <a:rPr lang="en-US" baseline="30000" dirty="0"/>
              <a:t>th</a:t>
            </a:r>
            <a:r>
              <a:rPr lang="en-US" dirty="0"/>
              <a:t>, 2011 by cesarean section. The patient has a history of mitral valve prolapse, hypothyroidism, genital herpes, and obesity. </a:t>
            </a:r>
            <a:r>
              <a:rPr lang="en-US" dirty="0" smtClean="0"/>
              <a:t>The </a:t>
            </a:r>
            <a:r>
              <a:rPr lang="en-US" dirty="0"/>
              <a:t>patient is single with no known drug allergies. She smoked fifteen cigarettes per day for nine years. She had five years of college experience and currently works at a local hospital as a sleep technician. During the pregnancy, </a:t>
            </a:r>
            <a:r>
              <a:rPr lang="en-US" dirty="0" smtClean="0"/>
              <a:t>M.B. </a:t>
            </a:r>
            <a:r>
              <a:rPr lang="en-US" dirty="0"/>
              <a:t>had fetal decelerations, prolonged </a:t>
            </a:r>
            <a:r>
              <a:rPr lang="en-US" dirty="0" err="1"/>
              <a:t>bradycardia</a:t>
            </a:r>
            <a:r>
              <a:rPr lang="en-US" dirty="0"/>
              <a:t>, and a breech baby. </a:t>
            </a:r>
          </a:p>
          <a:p>
            <a:r>
              <a:rPr lang="en-US" dirty="0" smtClean="0"/>
              <a:t>M.B. </a:t>
            </a:r>
            <a:r>
              <a:rPr lang="en-US" dirty="0"/>
              <a:t>was trying to breast feed her baby. She states “The baby is having difficulty latching onto my breast. I cannot feel him sucking.” She is referred to the lactation consultant. The lactation consultant gave her different tips on breast feeding her baby, such as different ways of holding her. She also provides her with a pump so she can still give the baby her breast milk only through a bottle.</a:t>
            </a:r>
          </a:p>
          <a:p>
            <a:endParaRPr lang="en-US" dirty="0"/>
          </a:p>
        </p:txBody>
      </p:sp>
    </p:spTree>
    <p:extLst>
      <p:ext uri="{BB962C8B-B14F-4D97-AF65-F5344CB8AC3E}">
        <p14:creationId xmlns:p14="http://schemas.microsoft.com/office/powerpoint/2010/main" val="3371258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Nutritional Nursing Diagnosis</a:t>
            </a:r>
            <a:endParaRPr lang="en-US" dirty="0"/>
          </a:p>
        </p:txBody>
      </p:sp>
      <p:graphicFrame>
        <p:nvGraphicFramePr>
          <p:cNvPr id="4" name="Content Placeholder 3"/>
          <p:cNvGraphicFramePr>
            <a:graphicFrameLocks noGrp="1"/>
          </p:cNvGraphicFramePr>
          <p:nvPr>
            <p:ph idx="1"/>
          </p:nvPr>
        </p:nvGraphicFramePr>
        <p:xfrm>
          <a:off x="1698295" y="1882775"/>
          <a:ext cx="5747410" cy="4855049"/>
        </p:xfrm>
        <a:graphic>
          <a:graphicData uri="http://schemas.openxmlformats.org/drawingml/2006/table">
            <a:tbl>
              <a:tblPr firstRow="1" firstCol="1" bandRow="1">
                <a:tableStyleId>{5C22544A-7EE6-4342-B048-85BDC9FD1C3A}</a:tableStyleId>
              </a:tblPr>
              <a:tblGrid>
                <a:gridCol w="983110"/>
                <a:gridCol w="4764300"/>
              </a:tblGrid>
              <a:tr h="397565">
                <a:tc>
                  <a:txBody>
                    <a:bodyPr/>
                    <a:lstStyle/>
                    <a:p>
                      <a:pPr marL="0" marR="0">
                        <a:lnSpc>
                          <a:spcPct val="115000"/>
                        </a:lnSpc>
                        <a:spcBef>
                          <a:spcPts val="0"/>
                        </a:spcBef>
                        <a:spcAft>
                          <a:spcPts val="0"/>
                        </a:spcAft>
                      </a:pPr>
                      <a:r>
                        <a:rPr lang="en-US" sz="1100">
                          <a:effectLst/>
                        </a:rPr>
                        <a:t>Nursing </a:t>
                      </a:r>
                      <a:endParaRPr lang="en-US" sz="1000">
                        <a:effectLst/>
                      </a:endParaRPr>
                    </a:p>
                    <a:p>
                      <a:pPr marL="0" marR="0">
                        <a:lnSpc>
                          <a:spcPct val="115000"/>
                        </a:lnSpc>
                        <a:spcBef>
                          <a:spcPts val="0"/>
                        </a:spcBef>
                        <a:spcAft>
                          <a:spcPts val="0"/>
                        </a:spcAft>
                      </a:pPr>
                      <a:r>
                        <a:rPr lang="en-US" sz="1100">
                          <a:effectLst/>
                        </a:rPr>
                        <a:t>Diagnosis:</a:t>
                      </a:r>
                      <a:endParaRPr lang="en-US" sz="1000">
                        <a:effectLst/>
                        <a:latin typeface="Calibri"/>
                        <a:ea typeface="Calibri"/>
                        <a:cs typeface="Times New Roman"/>
                      </a:endParaRPr>
                    </a:p>
                  </a:txBody>
                  <a:tcPr marL="64820" marR="64820" marT="0" marB="0"/>
                </a:tc>
                <a:tc>
                  <a:txBody>
                    <a:bodyPr/>
                    <a:lstStyle/>
                    <a:p>
                      <a:pPr marL="0" marR="0">
                        <a:lnSpc>
                          <a:spcPct val="115000"/>
                        </a:lnSpc>
                        <a:spcBef>
                          <a:spcPts val="0"/>
                        </a:spcBef>
                        <a:spcAft>
                          <a:spcPts val="0"/>
                        </a:spcAft>
                      </a:pPr>
                      <a:r>
                        <a:rPr lang="en-US" sz="1100">
                          <a:effectLst/>
                        </a:rPr>
                        <a:t>Impaired nutrition status R/T ineffective latching-on to breast AEB ineffective sucking secondary to knowledge deficiency.</a:t>
                      </a:r>
                      <a:endParaRPr lang="en-US" sz="1000">
                        <a:effectLst/>
                        <a:latin typeface="Calibri"/>
                        <a:ea typeface="Calibri"/>
                        <a:cs typeface="Times New Roman"/>
                      </a:endParaRPr>
                    </a:p>
                  </a:txBody>
                  <a:tcPr marL="64820" marR="64820" marT="0" marB="0"/>
                </a:tc>
              </a:tr>
              <a:tr h="795130">
                <a:tc>
                  <a:txBody>
                    <a:bodyPr/>
                    <a:lstStyle/>
                    <a:p>
                      <a:pPr marL="0" marR="0">
                        <a:lnSpc>
                          <a:spcPct val="115000"/>
                        </a:lnSpc>
                        <a:spcBef>
                          <a:spcPts val="0"/>
                        </a:spcBef>
                        <a:spcAft>
                          <a:spcPts val="0"/>
                        </a:spcAft>
                      </a:pPr>
                      <a:r>
                        <a:rPr lang="en-US" sz="1100">
                          <a:effectLst/>
                        </a:rPr>
                        <a:t>Goal:</a:t>
                      </a:r>
                      <a:endParaRPr lang="en-US" sz="1000">
                        <a:effectLst/>
                        <a:latin typeface="Calibri"/>
                        <a:ea typeface="Calibri"/>
                        <a:cs typeface="Times New Roman"/>
                      </a:endParaRPr>
                    </a:p>
                  </a:txBody>
                  <a:tcPr marL="64820" marR="64820" marT="0" marB="0"/>
                </a:tc>
                <a:tc>
                  <a:txBody>
                    <a:bodyPr/>
                    <a:lstStyle/>
                    <a:p>
                      <a:pPr marL="0" marR="0">
                        <a:lnSpc>
                          <a:spcPct val="115000"/>
                        </a:lnSpc>
                        <a:spcBef>
                          <a:spcPts val="0"/>
                        </a:spcBef>
                        <a:spcAft>
                          <a:spcPts val="0"/>
                        </a:spcAft>
                      </a:pPr>
                      <a:r>
                        <a:rPr lang="en-US" sz="1100">
                          <a:effectLst/>
                        </a:rPr>
                        <a:t>STG: Mother will explain types of feeding cues and proper feeding techniques by discharge.</a:t>
                      </a:r>
                      <a:endParaRPr lang="en-US" sz="1000">
                        <a:effectLst/>
                      </a:endParaRPr>
                    </a:p>
                    <a:p>
                      <a:pPr marL="0" marR="0">
                        <a:lnSpc>
                          <a:spcPct val="115000"/>
                        </a:lnSpc>
                        <a:spcBef>
                          <a:spcPts val="0"/>
                        </a:spcBef>
                        <a:spcAft>
                          <a:spcPts val="0"/>
                        </a:spcAft>
                      </a:pPr>
                      <a:r>
                        <a:rPr lang="en-US" sz="1100">
                          <a:effectLst/>
                        </a:rPr>
                        <a:t>LTG: Mother will follow up with lactation nurse about progress made will latching-on within 3 weeks.</a:t>
                      </a:r>
                      <a:endParaRPr lang="en-US" sz="1000">
                        <a:effectLst/>
                        <a:latin typeface="Calibri"/>
                        <a:ea typeface="Calibri"/>
                        <a:cs typeface="Times New Roman"/>
                      </a:endParaRPr>
                    </a:p>
                  </a:txBody>
                  <a:tcPr marL="64820" marR="64820" marT="0" marB="0"/>
                </a:tc>
              </a:tr>
              <a:tr h="2981739">
                <a:tc>
                  <a:txBody>
                    <a:bodyPr/>
                    <a:lstStyle/>
                    <a:p>
                      <a:pPr marL="0" marR="0">
                        <a:lnSpc>
                          <a:spcPct val="115000"/>
                        </a:lnSpc>
                        <a:spcBef>
                          <a:spcPts val="0"/>
                        </a:spcBef>
                        <a:spcAft>
                          <a:spcPts val="0"/>
                        </a:spcAft>
                      </a:pPr>
                      <a:r>
                        <a:rPr lang="en-US" sz="1100">
                          <a:effectLst/>
                        </a:rPr>
                        <a:t>Interventions:</a:t>
                      </a:r>
                      <a:endParaRPr lang="en-US" sz="1000">
                        <a:effectLst/>
                        <a:latin typeface="Calibri"/>
                        <a:ea typeface="Calibri"/>
                        <a:cs typeface="Times New Roman"/>
                      </a:endParaRPr>
                    </a:p>
                  </a:txBody>
                  <a:tcPr marL="64820" marR="64820" marT="0" marB="0"/>
                </a:tc>
                <a:tc>
                  <a:txBody>
                    <a:bodyPr/>
                    <a:lstStyle/>
                    <a:p>
                      <a:pPr marL="342900" marR="0" lvl="0" indent="-342900">
                        <a:lnSpc>
                          <a:spcPct val="115000"/>
                        </a:lnSpc>
                        <a:spcBef>
                          <a:spcPts val="0"/>
                        </a:spcBef>
                        <a:spcAft>
                          <a:spcPts val="0"/>
                        </a:spcAft>
                        <a:buFont typeface="+mj-lt"/>
                        <a:buAutoNum type="arabicPeriod"/>
                      </a:pPr>
                      <a:r>
                        <a:rPr lang="en-US" sz="1100">
                          <a:effectLst/>
                        </a:rPr>
                        <a:t>Intervention: Visit from lactation nurse to teach or modify techniques for feeding</a:t>
                      </a:r>
                      <a:endParaRPr lang="en-US" sz="1000">
                        <a:effectLst/>
                      </a:endParaRPr>
                    </a:p>
                    <a:p>
                      <a:pPr marL="457200" marR="0">
                        <a:lnSpc>
                          <a:spcPct val="115000"/>
                        </a:lnSpc>
                        <a:spcBef>
                          <a:spcPts val="0"/>
                        </a:spcBef>
                        <a:spcAft>
                          <a:spcPts val="0"/>
                        </a:spcAft>
                      </a:pPr>
                      <a:r>
                        <a:rPr lang="en-US" sz="1100">
                          <a:effectLst/>
                        </a:rPr>
                        <a:t>Rationale: Nurse is specialized in this kind of teaching. She is used as a resource</a:t>
                      </a:r>
                      <a:endParaRPr lang="en-US" sz="1000">
                        <a:effectLst/>
                      </a:endParaRPr>
                    </a:p>
                    <a:p>
                      <a:pPr marL="342900" marR="0" lvl="0" indent="-342900">
                        <a:lnSpc>
                          <a:spcPct val="115000"/>
                        </a:lnSpc>
                        <a:spcBef>
                          <a:spcPts val="0"/>
                        </a:spcBef>
                        <a:spcAft>
                          <a:spcPts val="0"/>
                        </a:spcAft>
                        <a:buFont typeface="+mj-lt"/>
                        <a:buAutoNum type="arabicPeriod"/>
                      </a:pPr>
                      <a:r>
                        <a:rPr lang="en-US" sz="1100">
                          <a:effectLst/>
                        </a:rPr>
                        <a:t>Intervention: Explain to mother cues of feeding such as rooting, lip smacking, and sucking  </a:t>
                      </a:r>
                      <a:endParaRPr lang="en-US" sz="1000">
                        <a:effectLst/>
                      </a:endParaRPr>
                    </a:p>
                    <a:p>
                      <a:pPr marL="457200" marR="0">
                        <a:lnSpc>
                          <a:spcPct val="115000"/>
                        </a:lnSpc>
                        <a:spcBef>
                          <a:spcPts val="0"/>
                        </a:spcBef>
                        <a:spcAft>
                          <a:spcPts val="0"/>
                        </a:spcAft>
                      </a:pPr>
                      <a:r>
                        <a:rPr lang="en-US" sz="1100">
                          <a:effectLst/>
                        </a:rPr>
                        <a:t>Rationale: Promotes feeding experience for newborn and mother</a:t>
                      </a:r>
                      <a:endParaRPr lang="en-US" sz="1000">
                        <a:effectLst/>
                      </a:endParaRPr>
                    </a:p>
                    <a:p>
                      <a:pPr marL="342900" marR="0" lvl="0" indent="-342900">
                        <a:lnSpc>
                          <a:spcPct val="115000"/>
                        </a:lnSpc>
                        <a:spcBef>
                          <a:spcPts val="0"/>
                        </a:spcBef>
                        <a:spcAft>
                          <a:spcPts val="0"/>
                        </a:spcAft>
                        <a:buFont typeface="+mj-lt"/>
                        <a:buAutoNum type="arabicPeriod"/>
                      </a:pPr>
                      <a:r>
                        <a:rPr lang="en-US" sz="1100">
                          <a:effectLst/>
                        </a:rPr>
                        <a:t>Intervention: Discuss alternate feeding options with mother and about the possibility of supplement nutritional feeding until newborn is able to suck effectively such as bottle feeding and pumping and feeding from bottle</a:t>
                      </a:r>
                      <a:endParaRPr lang="en-US" sz="1000">
                        <a:effectLst/>
                      </a:endParaRPr>
                    </a:p>
                    <a:p>
                      <a:pPr marL="457200" marR="0">
                        <a:lnSpc>
                          <a:spcPct val="115000"/>
                        </a:lnSpc>
                        <a:spcBef>
                          <a:spcPts val="0"/>
                        </a:spcBef>
                        <a:spcAft>
                          <a:spcPts val="0"/>
                        </a:spcAft>
                      </a:pPr>
                      <a:r>
                        <a:rPr lang="en-US" sz="1100">
                          <a:effectLst/>
                        </a:rPr>
                        <a:t>Rationale: These are different ways for newborns to get the nutrition needed</a:t>
                      </a:r>
                      <a:endParaRPr lang="en-US" sz="1000">
                        <a:effectLst/>
                      </a:endParaRPr>
                    </a:p>
                    <a:p>
                      <a:pPr marL="342900" marR="0" lvl="0" indent="-342900">
                        <a:lnSpc>
                          <a:spcPct val="115000"/>
                        </a:lnSpc>
                        <a:spcBef>
                          <a:spcPts val="0"/>
                        </a:spcBef>
                        <a:spcAft>
                          <a:spcPts val="0"/>
                        </a:spcAft>
                        <a:buFont typeface="+mj-lt"/>
                        <a:buAutoNum type="arabicPeriod"/>
                      </a:pPr>
                      <a:r>
                        <a:rPr lang="en-US" sz="1100">
                          <a:effectLst/>
                        </a:rPr>
                        <a:t>Intervention: Educate about proper feeding positions for latch-on</a:t>
                      </a:r>
                      <a:endParaRPr lang="en-US" sz="1000">
                        <a:effectLst/>
                      </a:endParaRPr>
                    </a:p>
                    <a:p>
                      <a:pPr marL="457200" marR="0">
                        <a:lnSpc>
                          <a:spcPct val="115000"/>
                        </a:lnSpc>
                        <a:spcBef>
                          <a:spcPts val="0"/>
                        </a:spcBef>
                        <a:spcAft>
                          <a:spcPts val="0"/>
                        </a:spcAft>
                      </a:pPr>
                      <a:r>
                        <a:rPr lang="en-US" sz="1100">
                          <a:effectLst/>
                        </a:rPr>
                        <a:t>Rationale: Helps promote latching-on</a:t>
                      </a:r>
                      <a:endParaRPr lang="en-US" sz="1000">
                        <a:effectLst/>
                        <a:latin typeface="Calibri"/>
                        <a:ea typeface="Calibri"/>
                        <a:cs typeface="Times New Roman"/>
                      </a:endParaRPr>
                    </a:p>
                  </a:txBody>
                  <a:tcPr marL="64820" marR="64820" marT="0" marB="0"/>
                </a:tc>
              </a:tr>
              <a:tr h="397565">
                <a:tc>
                  <a:txBody>
                    <a:bodyPr/>
                    <a:lstStyle/>
                    <a:p>
                      <a:pPr marL="0" marR="0">
                        <a:lnSpc>
                          <a:spcPct val="115000"/>
                        </a:lnSpc>
                        <a:spcBef>
                          <a:spcPts val="0"/>
                        </a:spcBef>
                        <a:spcAft>
                          <a:spcPts val="0"/>
                        </a:spcAft>
                      </a:pPr>
                      <a:r>
                        <a:rPr lang="en-US" sz="1100">
                          <a:effectLst/>
                        </a:rPr>
                        <a:t>Evaluation of Goal:</a:t>
                      </a:r>
                      <a:endParaRPr lang="en-US" sz="1000">
                        <a:effectLst/>
                        <a:latin typeface="Calibri"/>
                        <a:ea typeface="Calibri"/>
                        <a:cs typeface="Times New Roman"/>
                      </a:endParaRPr>
                    </a:p>
                  </a:txBody>
                  <a:tcPr marL="64820" marR="64820" marT="0" marB="0"/>
                </a:tc>
                <a:tc>
                  <a:txBody>
                    <a:bodyPr/>
                    <a:lstStyle/>
                    <a:p>
                      <a:pPr marL="0" marR="0">
                        <a:lnSpc>
                          <a:spcPct val="115000"/>
                        </a:lnSpc>
                        <a:spcBef>
                          <a:spcPts val="0"/>
                        </a:spcBef>
                        <a:spcAft>
                          <a:spcPts val="0"/>
                        </a:spcAft>
                      </a:pPr>
                      <a:r>
                        <a:rPr lang="en-US" sz="1100" dirty="0">
                          <a:effectLst/>
                        </a:rPr>
                        <a:t>Goal not met. Will continue with interventions and will continue to monitor. </a:t>
                      </a:r>
                      <a:endParaRPr lang="en-US" sz="1000" dirty="0">
                        <a:effectLst/>
                        <a:latin typeface="Calibri"/>
                        <a:ea typeface="Calibri"/>
                        <a:cs typeface="Times New Roman"/>
                      </a:endParaRPr>
                    </a:p>
                  </a:txBody>
                  <a:tcPr marL="64820" marR="64820" marT="0" marB="0"/>
                </a:tc>
              </a:tr>
            </a:tbl>
          </a:graphicData>
        </a:graphic>
      </p:graphicFrame>
    </p:spTree>
    <p:extLst>
      <p:ext uri="{BB962C8B-B14F-4D97-AF65-F5344CB8AC3E}">
        <p14:creationId xmlns:p14="http://schemas.microsoft.com/office/powerpoint/2010/main" val="3830537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Physiological Nursing Diagnosis</a:t>
            </a:r>
            <a:endParaRPr lang="en-US" dirty="0"/>
          </a:p>
        </p:txBody>
      </p:sp>
      <p:graphicFrame>
        <p:nvGraphicFramePr>
          <p:cNvPr id="4" name="Content Placeholder 3"/>
          <p:cNvGraphicFramePr>
            <a:graphicFrameLocks noGrp="1"/>
          </p:cNvGraphicFramePr>
          <p:nvPr>
            <p:ph idx="1"/>
          </p:nvPr>
        </p:nvGraphicFramePr>
        <p:xfrm>
          <a:off x="1567672" y="1750187"/>
          <a:ext cx="6008656" cy="4806067"/>
        </p:xfrm>
        <a:graphic>
          <a:graphicData uri="http://schemas.openxmlformats.org/drawingml/2006/table">
            <a:tbl>
              <a:tblPr firstRow="1" firstCol="1" bandRow="1">
                <a:tableStyleId>{5C22544A-7EE6-4342-B048-85BDC9FD1C3A}</a:tableStyleId>
              </a:tblPr>
              <a:tblGrid>
                <a:gridCol w="1027796"/>
                <a:gridCol w="4980860"/>
              </a:tblGrid>
              <a:tr h="415636">
                <a:tc>
                  <a:txBody>
                    <a:bodyPr/>
                    <a:lstStyle/>
                    <a:p>
                      <a:pPr marL="0" marR="0">
                        <a:lnSpc>
                          <a:spcPct val="115000"/>
                        </a:lnSpc>
                        <a:spcBef>
                          <a:spcPts val="0"/>
                        </a:spcBef>
                        <a:spcAft>
                          <a:spcPts val="0"/>
                        </a:spcAft>
                      </a:pPr>
                      <a:r>
                        <a:rPr lang="en-US" sz="1200">
                          <a:effectLst/>
                        </a:rPr>
                        <a:t>Nursing </a:t>
                      </a:r>
                      <a:endParaRPr lang="en-US" sz="1100">
                        <a:effectLst/>
                      </a:endParaRPr>
                    </a:p>
                    <a:p>
                      <a:pPr marL="0" marR="0">
                        <a:lnSpc>
                          <a:spcPct val="115000"/>
                        </a:lnSpc>
                        <a:spcBef>
                          <a:spcPts val="0"/>
                        </a:spcBef>
                        <a:spcAft>
                          <a:spcPts val="0"/>
                        </a:spcAft>
                      </a:pPr>
                      <a:r>
                        <a:rPr lang="en-US" sz="1200">
                          <a:effectLst/>
                        </a:rPr>
                        <a:t>Diagnosis:</a:t>
                      </a:r>
                      <a:endParaRPr lang="en-US" sz="1100">
                        <a:effectLst/>
                        <a:latin typeface="Calibri"/>
                        <a:ea typeface="Calibri"/>
                        <a:cs typeface="Times New Roman"/>
                      </a:endParaRPr>
                    </a:p>
                  </a:txBody>
                  <a:tcPr marL="67767" marR="67767" marT="0" marB="0"/>
                </a:tc>
                <a:tc>
                  <a:txBody>
                    <a:bodyPr/>
                    <a:lstStyle/>
                    <a:p>
                      <a:pPr marL="0" marR="0">
                        <a:lnSpc>
                          <a:spcPct val="115000"/>
                        </a:lnSpc>
                        <a:spcBef>
                          <a:spcPts val="0"/>
                        </a:spcBef>
                        <a:spcAft>
                          <a:spcPts val="0"/>
                        </a:spcAft>
                      </a:pPr>
                      <a:r>
                        <a:rPr lang="en-US" sz="1200">
                          <a:effectLst/>
                        </a:rPr>
                        <a:t>Risk for neonatal transmission related to HSV AEB positive HSV cultures.</a:t>
                      </a:r>
                      <a:endParaRPr lang="en-US" sz="1100">
                        <a:effectLst/>
                        <a:latin typeface="Calibri"/>
                        <a:ea typeface="Calibri"/>
                        <a:cs typeface="Times New Roman"/>
                      </a:endParaRPr>
                    </a:p>
                  </a:txBody>
                  <a:tcPr marL="67767" marR="67767" marT="0" marB="0"/>
                </a:tc>
              </a:tr>
              <a:tr h="623455">
                <a:tc>
                  <a:txBody>
                    <a:bodyPr/>
                    <a:lstStyle/>
                    <a:p>
                      <a:pPr marL="0" marR="0">
                        <a:lnSpc>
                          <a:spcPct val="115000"/>
                        </a:lnSpc>
                        <a:spcBef>
                          <a:spcPts val="0"/>
                        </a:spcBef>
                        <a:spcAft>
                          <a:spcPts val="0"/>
                        </a:spcAft>
                      </a:pPr>
                      <a:r>
                        <a:rPr lang="en-US" sz="1200">
                          <a:effectLst/>
                        </a:rPr>
                        <a:t>Goal:</a:t>
                      </a:r>
                      <a:endParaRPr lang="en-US" sz="1100">
                        <a:effectLst/>
                        <a:latin typeface="Calibri"/>
                        <a:ea typeface="Calibri"/>
                        <a:cs typeface="Times New Roman"/>
                      </a:endParaRPr>
                    </a:p>
                  </a:txBody>
                  <a:tcPr marL="67767" marR="67767" marT="0" marB="0"/>
                </a:tc>
                <a:tc>
                  <a:txBody>
                    <a:bodyPr/>
                    <a:lstStyle/>
                    <a:p>
                      <a:pPr marL="0" marR="0">
                        <a:lnSpc>
                          <a:spcPct val="115000"/>
                        </a:lnSpc>
                        <a:spcBef>
                          <a:spcPts val="0"/>
                        </a:spcBef>
                        <a:spcAft>
                          <a:spcPts val="0"/>
                        </a:spcAft>
                      </a:pPr>
                      <a:r>
                        <a:rPr lang="en-US" sz="1200">
                          <a:effectLst/>
                        </a:rPr>
                        <a:t>STG: Patient will be able to identify the signs and symptoms of an outbreak of HSV by discharge.</a:t>
                      </a:r>
                      <a:endParaRPr lang="en-US" sz="1100">
                        <a:effectLst/>
                      </a:endParaRPr>
                    </a:p>
                    <a:p>
                      <a:pPr marL="0" marR="0">
                        <a:lnSpc>
                          <a:spcPct val="115000"/>
                        </a:lnSpc>
                        <a:spcBef>
                          <a:spcPts val="0"/>
                        </a:spcBef>
                        <a:spcAft>
                          <a:spcPts val="0"/>
                        </a:spcAft>
                      </a:pPr>
                      <a:r>
                        <a:rPr lang="en-US" sz="1200">
                          <a:effectLst/>
                        </a:rPr>
                        <a:t>LTG: Patient will report no outbreaks during pregnancy.</a:t>
                      </a:r>
                      <a:endParaRPr lang="en-US" sz="1100">
                        <a:effectLst/>
                        <a:latin typeface="Calibri"/>
                        <a:ea typeface="Calibri"/>
                        <a:cs typeface="Times New Roman"/>
                      </a:endParaRPr>
                    </a:p>
                  </a:txBody>
                  <a:tcPr marL="67767" marR="67767" marT="0" marB="0"/>
                </a:tc>
              </a:tr>
              <a:tr h="3117273">
                <a:tc>
                  <a:txBody>
                    <a:bodyPr/>
                    <a:lstStyle/>
                    <a:p>
                      <a:pPr marL="0" marR="0">
                        <a:lnSpc>
                          <a:spcPct val="115000"/>
                        </a:lnSpc>
                        <a:spcBef>
                          <a:spcPts val="0"/>
                        </a:spcBef>
                        <a:spcAft>
                          <a:spcPts val="0"/>
                        </a:spcAft>
                      </a:pPr>
                      <a:r>
                        <a:rPr lang="en-US" sz="1200">
                          <a:effectLst/>
                        </a:rPr>
                        <a:t>Interventions:</a:t>
                      </a:r>
                      <a:endParaRPr lang="en-US" sz="1100">
                        <a:effectLst/>
                        <a:latin typeface="Calibri"/>
                        <a:ea typeface="Calibri"/>
                        <a:cs typeface="Times New Roman"/>
                      </a:endParaRPr>
                    </a:p>
                  </a:txBody>
                  <a:tcPr marL="67767" marR="67767" marT="0" marB="0"/>
                </a:tc>
                <a:tc>
                  <a:txBody>
                    <a:bodyPr/>
                    <a:lstStyle/>
                    <a:p>
                      <a:pPr marL="342900" marR="0" lvl="0" indent="-342900">
                        <a:lnSpc>
                          <a:spcPct val="115000"/>
                        </a:lnSpc>
                        <a:spcBef>
                          <a:spcPts val="0"/>
                        </a:spcBef>
                        <a:spcAft>
                          <a:spcPts val="0"/>
                        </a:spcAft>
                        <a:buFont typeface="+mj-lt"/>
                        <a:buAutoNum type="arabicPeriod"/>
                      </a:pPr>
                      <a:r>
                        <a:rPr lang="en-US" sz="1200">
                          <a:effectLst/>
                        </a:rPr>
                        <a:t>Intervention: Educate patient about the importance of taking antiviral medications (@ 36 weeks).</a:t>
                      </a:r>
                      <a:endParaRPr lang="en-US" sz="1100">
                        <a:effectLst/>
                      </a:endParaRPr>
                    </a:p>
                    <a:p>
                      <a:pPr marL="457200" marR="0">
                        <a:lnSpc>
                          <a:spcPct val="115000"/>
                        </a:lnSpc>
                        <a:spcBef>
                          <a:spcPts val="0"/>
                        </a:spcBef>
                        <a:spcAft>
                          <a:spcPts val="0"/>
                        </a:spcAft>
                      </a:pPr>
                      <a:r>
                        <a:rPr lang="en-US" sz="1200">
                          <a:effectLst/>
                        </a:rPr>
                        <a:t>Rationale: Antiviral medications help prevent outbreaks and transmission to baby during birth.</a:t>
                      </a:r>
                      <a:endParaRPr lang="en-US" sz="1100">
                        <a:effectLst/>
                      </a:endParaRPr>
                    </a:p>
                    <a:p>
                      <a:pPr marL="342900" marR="0" lvl="0" indent="-342900">
                        <a:lnSpc>
                          <a:spcPct val="115000"/>
                        </a:lnSpc>
                        <a:spcBef>
                          <a:spcPts val="0"/>
                        </a:spcBef>
                        <a:spcAft>
                          <a:spcPts val="0"/>
                        </a:spcAft>
                        <a:buFont typeface="+mj-lt"/>
                        <a:buAutoNum type="arabicPeriod"/>
                      </a:pPr>
                      <a:r>
                        <a:rPr lang="en-US" sz="1200">
                          <a:effectLst/>
                        </a:rPr>
                        <a:t>Intervention: Education patient about the possible need for C-section if symptoms are present at time of start of labor.</a:t>
                      </a:r>
                      <a:endParaRPr lang="en-US" sz="1100">
                        <a:effectLst/>
                      </a:endParaRPr>
                    </a:p>
                    <a:p>
                      <a:pPr marL="457200" marR="0">
                        <a:lnSpc>
                          <a:spcPct val="115000"/>
                        </a:lnSpc>
                        <a:spcBef>
                          <a:spcPts val="0"/>
                        </a:spcBef>
                        <a:spcAft>
                          <a:spcPts val="0"/>
                        </a:spcAft>
                      </a:pPr>
                      <a:r>
                        <a:rPr lang="en-US" sz="1200">
                          <a:effectLst/>
                        </a:rPr>
                        <a:t>Rationale: If symptoms are present – transmission to the newborn is more likely</a:t>
                      </a:r>
                      <a:endParaRPr lang="en-US" sz="1100">
                        <a:effectLst/>
                      </a:endParaRPr>
                    </a:p>
                    <a:p>
                      <a:pPr marL="342900" marR="0" lvl="0" indent="-342900">
                        <a:lnSpc>
                          <a:spcPct val="115000"/>
                        </a:lnSpc>
                        <a:spcBef>
                          <a:spcPts val="0"/>
                        </a:spcBef>
                        <a:spcAft>
                          <a:spcPts val="0"/>
                        </a:spcAft>
                        <a:buFont typeface="+mj-lt"/>
                        <a:buAutoNum type="arabicPeriod"/>
                      </a:pPr>
                      <a:r>
                        <a:rPr lang="en-US" sz="1200">
                          <a:effectLst/>
                        </a:rPr>
                        <a:t>Intervention: Inspect the perineum, vagina, and cervix at the onset of labor for any lesions and inquire symptoms the women associates with HSV.</a:t>
                      </a:r>
                      <a:endParaRPr lang="en-US" sz="1100">
                        <a:effectLst/>
                      </a:endParaRPr>
                    </a:p>
                    <a:p>
                      <a:pPr marL="457200" marR="0">
                        <a:lnSpc>
                          <a:spcPct val="115000"/>
                        </a:lnSpc>
                        <a:spcBef>
                          <a:spcPts val="0"/>
                        </a:spcBef>
                        <a:spcAft>
                          <a:spcPts val="0"/>
                        </a:spcAft>
                      </a:pPr>
                      <a:r>
                        <a:rPr lang="en-US" sz="1200">
                          <a:effectLst/>
                        </a:rPr>
                        <a:t>Rationale: Knowledge of an outbreak during labor allows the need for a C-section to reduce transmission.</a:t>
                      </a:r>
                      <a:endParaRPr lang="en-US" sz="1100">
                        <a:effectLst/>
                      </a:endParaRPr>
                    </a:p>
                    <a:p>
                      <a:pPr marL="342900" marR="0" lvl="0" indent="-342900">
                        <a:lnSpc>
                          <a:spcPct val="115000"/>
                        </a:lnSpc>
                        <a:spcBef>
                          <a:spcPts val="0"/>
                        </a:spcBef>
                        <a:spcAft>
                          <a:spcPts val="0"/>
                        </a:spcAft>
                        <a:buFont typeface="+mj-lt"/>
                        <a:buAutoNum type="arabicPeriod"/>
                      </a:pPr>
                      <a:r>
                        <a:rPr lang="en-US" sz="1200">
                          <a:effectLst/>
                        </a:rPr>
                        <a:t>Intervention: Reinforce the risks of neonatal herpes.</a:t>
                      </a:r>
                      <a:endParaRPr lang="en-US" sz="1100">
                        <a:effectLst/>
                      </a:endParaRPr>
                    </a:p>
                    <a:p>
                      <a:pPr marL="457200" marR="0">
                        <a:lnSpc>
                          <a:spcPct val="115000"/>
                        </a:lnSpc>
                        <a:spcBef>
                          <a:spcPts val="0"/>
                        </a:spcBef>
                        <a:spcAft>
                          <a:spcPts val="0"/>
                        </a:spcAft>
                      </a:pPr>
                      <a:r>
                        <a:rPr lang="en-US" sz="1200">
                          <a:effectLst/>
                        </a:rPr>
                        <a:t>Rationale: Reinforcement helps to prevent the spread of disease.</a:t>
                      </a:r>
                      <a:endParaRPr lang="en-US" sz="1100">
                        <a:effectLst/>
                        <a:latin typeface="Calibri"/>
                        <a:ea typeface="Calibri"/>
                        <a:cs typeface="Times New Roman"/>
                      </a:endParaRPr>
                    </a:p>
                  </a:txBody>
                  <a:tcPr marL="67767" marR="67767" marT="0" marB="0"/>
                </a:tc>
              </a:tr>
              <a:tr h="415636">
                <a:tc>
                  <a:txBody>
                    <a:bodyPr/>
                    <a:lstStyle/>
                    <a:p>
                      <a:pPr marL="0" marR="0">
                        <a:lnSpc>
                          <a:spcPct val="115000"/>
                        </a:lnSpc>
                        <a:spcBef>
                          <a:spcPts val="0"/>
                        </a:spcBef>
                        <a:spcAft>
                          <a:spcPts val="0"/>
                        </a:spcAft>
                      </a:pPr>
                      <a:r>
                        <a:rPr lang="en-US" sz="1200">
                          <a:effectLst/>
                        </a:rPr>
                        <a:t>Evaluation of Goal:</a:t>
                      </a:r>
                      <a:endParaRPr lang="en-US" sz="1100">
                        <a:effectLst/>
                        <a:latin typeface="Calibri"/>
                        <a:ea typeface="Calibri"/>
                        <a:cs typeface="Times New Roman"/>
                      </a:endParaRPr>
                    </a:p>
                  </a:txBody>
                  <a:tcPr marL="67767" marR="67767" marT="0" marB="0"/>
                </a:tc>
                <a:tc>
                  <a:txBody>
                    <a:bodyPr/>
                    <a:lstStyle/>
                    <a:p>
                      <a:pPr marL="0" marR="0">
                        <a:lnSpc>
                          <a:spcPct val="115000"/>
                        </a:lnSpc>
                        <a:spcBef>
                          <a:spcPts val="0"/>
                        </a:spcBef>
                        <a:spcAft>
                          <a:spcPts val="0"/>
                        </a:spcAft>
                      </a:pPr>
                      <a:r>
                        <a:rPr lang="en-US" sz="1200" dirty="0">
                          <a:effectLst/>
                        </a:rPr>
                        <a:t>Goal not met. Will continue with interventions and will continue to monitor. </a:t>
                      </a:r>
                      <a:endParaRPr lang="en-US" sz="1100" dirty="0">
                        <a:effectLst/>
                        <a:latin typeface="Calibri"/>
                        <a:ea typeface="Calibri"/>
                        <a:cs typeface="Times New Roman"/>
                      </a:endParaRPr>
                    </a:p>
                  </a:txBody>
                  <a:tcPr marL="67767" marR="67767" marT="0" marB="0"/>
                </a:tc>
              </a:tr>
            </a:tbl>
          </a:graphicData>
        </a:graphic>
      </p:graphicFrame>
    </p:spTree>
    <p:extLst>
      <p:ext uri="{BB962C8B-B14F-4D97-AF65-F5344CB8AC3E}">
        <p14:creationId xmlns:p14="http://schemas.microsoft.com/office/powerpoint/2010/main" val="2405169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Educational Nursing Diagnosis</a:t>
            </a:r>
            <a:endParaRPr lang="en-US" dirty="0"/>
          </a:p>
        </p:txBody>
      </p:sp>
      <p:graphicFrame>
        <p:nvGraphicFramePr>
          <p:cNvPr id="4" name="Content Placeholder 3"/>
          <p:cNvGraphicFramePr>
            <a:graphicFrameLocks noGrp="1"/>
          </p:cNvGraphicFramePr>
          <p:nvPr>
            <p:ph idx="1"/>
          </p:nvPr>
        </p:nvGraphicFramePr>
        <p:xfrm>
          <a:off x="1928191" y="1882775"/>
          <a:ext cx="5287617" cy="4572000"/>
        </p:xfrm>
        <a:graphic>
          <a:graphicData uri="http://schemas.openxmlformats.org/drawingml/2006/table">
            <a:tbl>
              <a:tblPr firstRow="1" firstCol="1" bandRow="1">
                <a:tableStyleId>{5C22544A-7EE6-4342-B048-85BDC9FD1C3A}</a:tableStyleId>
              </a:tblPr>
              <a:tblGrid>
                <a:gridCol w="904461"/>
                <a:gridCol w="4383156"/>
              </a:tblGrid>
              <a:tr h="365760">
                <a:tc>
                  <a:txBody>
                    <a:bodyPr/>
                    <a:lstStyle/>
                    <a:p>
                      <a:pPr marL="0" marR="0">
                        <a:lnSpc>
                          <a:spcPct val="115000"/>
                        </a:lnSpc>
                        <a:spcBef>
                          <a:spcPts val="0"/>
                        </a:spcBef>
                        <a:spcAft>
                          <a:spcPts val="0"/>
                        </a:spcAft>
                      </a:pPr>
                      <a:r>
                        <a:rPr lang="en-US" sz="1000">
                          <a:effectLst/>
                        </a:rPr>
                        <a:t>Nursing </a:t>
                      </a:r>
                    </a:p>
                    <a:p>
                      <a:pPr marL="0" marR="0">
                        <a:lnSpc>
                          <a:spcPct val="115000"/>
                        </a:lnSpc>
                        <a:spcBef>
                          <a:spcPts val="0"/>
                        </a:spcBef>
                        <a:spcAft>
                          <a:spcPts val="0"/>
                        </a:spcAft>
                      </a:pPr>
                      <a:r>
                        <a:rPr lang="en-US" sz="1000">
                          <a:effectLst/>
                        </a:rPr>
                        <a:t>Diagnosis:</a:t>
                      </a:r>
                      <a:endParaRPr lang="en-US" sz="1000">
                        <a:effectLst/>
                        <a:latin typeface="Calibri"/>
                        <a:ea typeface="Calibri"/>
                        <a:cs typeface="Times New Roman"/>
                      </a:endParaRPr>
                    </a:p>
                  </a:txBody>
                  <a:tcPr marL="59635" marR="59635" marT="0" marB="0"/>
                </a:tc>
                <a:tc>
                  <a:txBody>
                    <a:bodyPr/>
                    <a:lstStyle/>
                    <a:p>
                      <a:pPr marL="0" marR="0">
                        <a:lnSpc>
                          <a:spcPct val="115000"/>
                        </a:lnSpc>
                        <a:spcBef>
                          <a:spcPts val="0"/>
                        </a:spcBef>
                        <a:spcAft>
                          <a:spcPts val="0"/>
                        </a:spcAft>
                      </a:pPr>
                      <a:r>
                        <a:rPr lang="en-US" sz="1000">
                          <a:effectLst/>
                        </a:rPr>
                        <a:t>Knowledge Deficit R/T new motherhood  AEB Gravida 1 Para 1</a:t>
                      </a:r>
                      <a:endParaRPr lang="en-US" sz="1000">
                        <a:effectLst/>
                        <a:latin typeface="Calibri"/>
                        <a:ea typeface="Calibri"/>
                        <a:cs typeface="Times New Roman"/>
                      </a:endParaRPr>
                    </a:p>
                  </a:txBody>
                  <a:tcPr marL="59635" marR="59635" marT="0" marB="0"/>
                </a:tc>
              </a:tr>
              <a:tr h="731520">
                <a:tc>
                  <a:txBody>
                    <a:bodyPr/>
                    <a:lstStyle/>
                    <a:p>
                      <a:pPr marL="0" marR="0">
                        <a:lnSpc>
                          <a:spcPct val="115000"/>
                        </a:lnSpc>
                        <a:spcBef>
                          <a:spcPts val="0"/>
                        </a:spcBef>
                        <a:spcAft>
                          <a:spcPts val="0"/>
                        </a:spcAft>
                      </a:pPr>
                      <a:r>
                        <a:rPr lang="en-US" sz="1000">
                          <a:effectLst/>
                        </a:rPr>
                        <a:t>Goal:</a:t>
                      </a:r>
                      <a:endParaRPr lang="en-US" sz="1000">
                        <a:effectLst/>
                        <a:latin typeface="Calibri"/>
                        <a:ea typeface="Calibri"/>
                        <a:cs typeface="Times New Roman"/>
                      </a:endParaRPr>
                    </a:p>
                  </a:txBody>
                  <a:tcPr marL="59635" marR="59635" marT="0" marB="0"/>
                </a:tc>
                <a:tc>
                  <a:txBody>
                    <a:bodyPr/>
                    <a:lstStyle/>
                    <a:p>
                      <a:pPr marL="0" marR="0">
                        <a:lnSpc>
                          <a:spcPct val="115000"/>
                        </a:lnSpc>
                        <a:spcBef>
                          <a:spcPts val="0"/>
                        </a:spcBef>
                        <a:spcAft>
                          <a:spcPts val="0"/>
                        </a:spcAft>
                      </a:pPr>
                      <a:r>
                        <a:rPr lang="en-US" sz="1000">
                          <a:effectLst/>
                        </a:rPr>
                        <a:t>STG: Mother will be able to express proper techniques of taking care of her newborn before discharge.</a:t>
                      </a:r>
                    </a:p>
                    <a:p>
                      <a:pPr marL="0" marR="0">
                        <a:lnSpc>
                          <a:spcPct val="115000"/>
                        </a:lnSpc>
                        <a:spcBef>
                          <a:spcPts val="0"/>
                        </a:spcBef>
                        <a:spcAft>
                          <a:spcPts val="0"/>
                        </a:spcAft>
                      </a:pPr>
                      <a:r>
                        <a:rPr lang="en-US" sz="1000">
                          <a:effectLst/>
                        </a:rPr>
                        <a:t>LTG: Mother will continue to show progress of taking care of baby by 6 week check- up.</a:t>
                      </a:r>
                      <a:endParaRPr lang="en-US" sz="1000">
                        <a:effectLst/>
                        <a:latin typeface="Calibri"/>
                        <a:ea typeface="Calibri"/>
                        <a:cs typeface="Times New Roman"/>
                      </a:endParaRPr>
                    </a:p>
                  </a:txBody>
                  <a:tcPr marL="59635" marR="59635" marT="0" marB="0"/>
                </a:tc>
              </a:tr>
              <a:tr h="3108960">
                <a:tc>
                  <a:txBody>
                    <a:bodyPr/>
                    <a:lstStyle/>
                    <a:p>
                      <a:pPr marL="0" marR="0">
                        <a:lnSpc>
                          <a:spcPct val="115000"/>
                        </a:lnSpc>
                        <a:spcBef>
                          <a:spcPts val="0"/>
                        </a:spcBef>
                        <a:spcAft>
                          <a:spcPts val="0"/>
                        </a:spcAft>
                      </a:pPr>
                      <a:r>
                        <a:rPr lang="en-US" sz="1000">
                          <a:effectLst/>
                        </a:rPr>
                        <a:t>Interventions:</a:t>
                      </a:r>
                      <a:endParaRPr lang="en-US" sz="1000">
                        <a:effectLst/>
                        <a:latin typeface="Calibri"/>
                        <a:ea typeface="Calibri"/>
                        <a:cs typeface="Times New Roman"/>
                      </a:endParaRPr>
                    </a:p>
                  </a:txBody>
                  <a:tcPr marL="59635" marR="59635" marT="0" marB="0"/>
                </a:tc>
                <a:tc>
                  <a:txBody>
                    <a:bodyPr/>
                    <a:lstStyle/>
                    <a:p>
                      <a:pPr marL="342900" marR="0" lvl="0" indent="-342900">
                        <a:lnSpc>
                          <a:spcPct val="115000"/>
                        </a:lnSpc>
                        <a:spcBef>
                          <a:spcPts val="0"/>
                        </a:spcBef>
                        <a:spcAft>
                          <a:spcPts val="0"/>
                        </a:spcAft>
                        <a:buFont typeface="+mj-lt"/>
                        <a:buAutoNum type="arabicPeriod"/>
                      </a:pPr>
                      <a:r>
                        <a:rPr lang="en-US" sz="1000">
                          <a:effectLst/>
                        </a:rPr>
                        <a:t>Intervention: Encourage mother to attend the hospitals discharge class.</a:t>
                      </a:r>
                    </a:p>
                    <a:p>
                      <a:pPr marL="457200" marR="0">
                        <a:lnSpc>
                          <a:spcPct val="115000"/>
                        </a:lnSpc>
                        <a:spcBef>
                          <a:spcPts val="0"/>
                        </a:spcBef>
                        <a:spcAft>
                          <a:spcPts val="0"/>
                        </a:spcAft>
                      </a:pPr>
                      <a:r>
                        <a:rPr lang="en-US" sz="1000">
                          <a:effectLst/>
                        </a:rPr>
                        <a:t>Rationale: The discharge class helps new mothers learn how to give their baby a bath, feeding their baby, cord care, swaddling, etc. </a:t>
                      </a:r>
                    </a:p>
                    <a:p>
                      <a:pPr marL="342900" marR="0" lvl="0" indent="-342900">
                        <a:lnSpc>
                          <a:spcPct val="115000"/>
                        </a:lnSpc>
                        <a:spcBef>
                          <a:spcPts val="0"/>
                        </a:spcBef>
                        <a:spcAft>
                          <a:spcPts val="0"/>
                        </a:spcAft>
                        <a:buFont typeface="+mj-lt"/>
                        <a:buAutoNum type="arabicPeriod"/>
                      </a:pPr>
                      <a:r>
                        <a:rPr lang="en-US" sz="1000">
                          <a:effectLst/>
                        </a:rPr>
                        <a:t>Intervention: If mother is breast feeding  - encourage her to meet with a lactation consultant. </a:t>
                      </a:r>
                    </a:p>
                    <a:p>
                      <a:pPr marL="457200" marR="0">
                        <a:lnSpc>
                          <a:spcPct val="115000"/>
                        </a:lnSpc>
                        <a:spcBef>
                          <a:spcPts val="0"/>
                        </a:spcBef>
                        <a:spcAft>
                          <a:spcPts val="0"/>
                        </a:spcAft>
                      </a:pPr>
                      <a:r>
                        <a:rPr lang="en-US" sz="1000">
                          <a:effectLst/>
                        </a:rPr>
                        <a:t>Rationale: Lactation consultant is experienced in breast feeding and can help mother with any questions or problems she might be having</a:t>
                      </a:r>
                    </a:p>
                    <a:p>
                      <a:pPr marL="342900" marR="0" lvl="0" indent="-342900">
                        <a:lnSpc>
                          <a:spcPct val="115000"/>
                        </a:lnSpc>
                        <a:spcBef>
                          <a:spcPts val="0"/>
                        </a:spcBef>
                        <a:spcAft>
                          <a:spcPts val="0"/>
                        </a:spcAft>
                        <a:buFont typeface="+mj-lt"/>
                        <a:buAutoNum type="arabicPeriod"/>
                      </a:pPr>
                      <a:r>
                        <a:rPr lang="en-US" sz="1000">
                          <a:effectLst/>
                        </a:rPr>
                        <a:t>Intervention: Encourage mother to keep up with her baby’s vaccines. </a:t>
                      </a:r>
                    </a:p>
                    <a:p>
                      <a:pPr marL="457200" marR="0">
                        <a:lnSpc>
                          <a:spcPct val="115000"/>
                        </a:lnSpc>
                        <a:spcBef>
                          <a:spcPts val="0"/>
                        </a:spcBef>
                        <a:spcAft>
                          <a:spcPts val="0"/>
                        </a:spcAft>
                      </a:pPr>
                      <a:r>
                        <a:rPr lang="en-US" sz="1000">
                          <a:effectLst/>
                        </a:rPr>
                        <a:t>Rationale: Vaccines are very important to the baby’s health. </a:t>
                      </a:r>
                    </a:p>
                    <a:p>
                      <a:pPr marL="342900" marR="0" lvl="0" indent="-342900">
                        <a:lnSpc>
                          <a:spcPct val="115000"/>
                        </a:lnSpc>
                        <a:spcBef>
                          <a:spcPts val="0"/>
                        </a:spcBef>
                        <a:spcAft>
                          <a:spcPts val="0"/>
                        </a:spcAft>
                        <a:buFont typeface="+mj-lt"/>
                        <a:buAutoNum type="arabicPeriod"/>
                      </a:pPr>
                      <a:r>
                        <a:rPr lang="en-US" sz="1000">
                          <a:effectLst/>
                        </a:rPr>
                        <a:t>Intervention: Teach mother about proper feeding techniques – breast and/or bottle.</a:t>
                      </a:r>
                    </a:p>
                    <a:p>
                      <a:pPr marL="457200" marR="0">
                        <a:lnSpc>
                          <a:spcPct val="115000"/>
                        </a:lnSpc>
                        <a:spcBef>
                          <a:spcPts val="0"/>
                        </a:spcBef>
                        <a:spcAft>
                          <a:spcPts val="0"/>
                        </a:spcAft>
                      </a:pPr>
                      <a:r>
                        <a:rPr lang="en-US" sz="1000">
                          <a:effectLst/>
                        </a:rPr>
                        <a:t>Rationale: Proper feeding techniques are important for the baby’s nutrition.</a:t>
                      </a:r>
                      <a:endParaRPr lang="en-US" sz="1000">
                        <a:effectLst/>
                        <a:latin typeface="Calibri"/>
                        <a:ea typeface="Calibri"/>
                        <a:cs typeface="Times New Roman"/>
                      </a:endParaRPr>
                    </a:p>
                  </a:txBody>
                  <a:tcPr marL="59635" marR="59635" marT="0" marB="0"/>
                </a:tc>
              </a:tr>
              <a:tr h="365760">
                <a:tc>
                  <a:txBody>
                    <a:bodyPr/>
                    <a:lstStyle/>
                    <a:p>
                      <a:pPr marL="0" marR="0">
                        <a:lnSpc>
                          <a:spcPct val="115000"/>
                        </a:lnSpc>
                        <a:spcBef>
                          <a:spcPts val="0"/>
                        </a:spcBef>
                        <a:spcAft>
                          <a:spcPts val="0"/>
                        </a:spcAft>
                      </a:pPr>
                      <a:r>
                        <a:rPr lang="en-US" sz="1000">
                          <a:effectLst/>
                        </a:rPr>
                        <a:t>Evaluation of Goal:</a:t>
                      </a:r>
                      <a:endParaRPr lang="en-US" sz="1000">
                        <a:effectLst/>
                        <a:latin typeface="Calibri"/>
                        <a:ea typeface="Calibri"/>
                        <a:cs typeface="Times New Roman"/>
                      </a:endParaRPr>
                    </a:p>
                  </a:txBody>
                  <a:tcPr marL="59635" marR="59635" marT="0" marB="0"/>
                </a:tc>
                <a:tc>
                  <a:txBody>
                    <a:bodyPr/>
                    <a:lstStyle/>
                    <a:p>
                      <a:pPr marL="0" marR="0">
                        <a:lnSpc>
                          <a:spcPct val="115000"/>
                        </a:lnSpc>
                        <a:spcBef>
                          <a:spcPts val="0"/>
                        </a:spcBef>
                        <a:spcAft>
                          <a:spcPts val="0"/>
                        </a:spcAft>
                      </a:pPr>
                      <a:r>
                        <a:rPr lang="en-US" sz="1000" dirty="0">
                          <a:effectLst/>
                        </a:rPr>
                        <a:t>Goal not met. Will continue with interventions and will continue to monitor. </a:t>
                      </a:r>
                      <a:endParaRPr lang="en-US" sz="1000" dirty="0">
                        <a:effectLst/>
                        <a:latin typeface="Calibri"/>
                        <a:ea typeface="Calibri"/>
                        <a:cs typeface="Times New Roman"/>
                      </a:endParaRPr>
                    </a:p>
                  </a:txBody>
                  <a:tcPr marL="59635" marR="59635" marT="0" marB="0"/>
                </a:tc>
              </a:tr>
            </a:tbl>
          </a:graphicData>
        </a:graphic>
      </p:graphicFrame>
    </p:spTree>
    <p:extLst>
      <p:ext uri="{BB962C8B-B14F-4D97-AF65-F5344CB8AC3E}">
        <p14:creationId xmlns:p14="http://schemas.microsoft.com/office/powerpoint/2010/main" val="3660863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a:t>Overall, we are very </a:t>
            </a:r>
            <a:r>
              <a:rPr lang="en-US" dirty="0" smtClean="0"/>
              <a:t>satisfied </a:t>
            </a:r>
            <a:r>
              <a:rPr lang="en-US" dirty="0"/>
              <a:t>that we chose this patient for our paper. We found that her history and her pregnancy were very interesting and it taught us more about pregnancy. It especially taught us more about how HSV can transmit to the baby during pregnancy and during birth.</a:t>
            </a:r>
            <a:endParaRPr lang="en-US" dirty="0"/>
          </a:p>
        </p:txBody>
      </p:sp>
    </p:spTree>
    <p:extLst>
      <p:ext uri="{BB962C8B-B14F-4D97-AF65-F5344CB8AC3E}">
        <p14:creationId xmlns:p14="http://schemas.microsoft.com/office/powerpoint/2010/main" val="3061827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Reason for Admission</a:t>
            </a:r>
            <a:endParaRPr lang="en-US" dirty="0"/>
          </a:p>
        </p:txBody>
      </p:sp>
      <p:sp>
        <p:nvSpPr>
          <p:cNvPr id="3" name="Content Placeholder 2"/>
          <p:cNvSpPr>
            <a:spLocks noGrp="1"/>
          </p:cNvSpPr>
          <p:nvPr>
            <p:ph idx="1"/>
          </p:nvPr>
        </p:nvSpPr>
        <p:spPr/>
        <p:txBody>
          <a:bodyPr/>
          <a:lstStyle/>
          <a:p>
            <a:r>
              <a:rPr lang="en-US" dirty="0" smtClean="0"/>
              <a:t>Labor</a:t>
            </a:r>
            <a:endParaRPr lang="en-US" dirty="0"/>
          </a:p>
        </p:txBody>
      </p:sp>
    </p:spTree>
    <p:extLst>
      <p:ext uri="{BB962C8B-B14F-4D97-AF65-F5344CB8AC3E}">
        <p14:creationId xmlns:p14="http://schemas.microsoft.com/office/powerpoint/2010/main" val="4122342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Labor Information</a:t>
            </a:r>
            <a:endParaRPr lang="en-US" dirty="0"/>
          </a:p>
        </p:txBody>
      </p:sp>
      <p:sp>
        <p:nvSpPr>
          <p:cNvPr id="3" name="Content Placeholder 2"/>
          <p:cNvSpPr>
            <a:spLocks noGrp="1"/>
          </p:cNvSpPr>
          <p:nvPr>
            <p:ph idx="1"/>
          </p:nvPr>
        </p:nvSpPr>
        <p:spPr/>
        <p:txBody>
          <a:bodyPr>
            <a:normAutofit fontScale="92500"/>
          </a:bodyPr>
          <a:lstStyle/>
          <a:p>
            <a:r>
              <a:rPr lang="en-US" dirty="0" smtClean="0"/>
              <a:t>M.B.</a:t>
            </a:r>
            <a:r>
              <a:rPr lang="en-US" dirty="0"/>
              <a:t>’s labor started on 2.7.2011 at 03:00. She had a </a:t>
            </a:r>
            <a:r>
              <a:rPr lang="en-US" u="sng" dirty="0"/>
              <a:t>spontaneous rupture of membranes</a:t>
            </a:r>
            <a:r>
              <a:rPr lang="en-US" dirty="0"/>
              <a:t> at 11:07. She delivered at 14:02 with a placental delivery at 14:04, for a total labor time of 11 hours and 4 minutes. M.V. was given an epidural for pain control. The patient had lactated ringers running at 125ml/</a:t>
            </a:r>
            <a:r>
              <a:rPr lang="en-US" dirty="0" err="1"/>
              <a:t>hr</a:t>
            </a:r>
            <a:r>
              <a:rPr lang="en-US" dirty="0"/>
              <a:t> with 20 units of </a:t>
            </a:r>
            <a:r>
              <a:rPr lang="en-US" u="sng" dirty="0" err="1"/>
              <a:t>pitosin</a:t>
            </a:r>
            <a:r>
              <a:rPr lang="en-US" dirty="0"/>
              <a:t>. The 8 hour total intake and output balance was an intake of 1835 ml and an output of 550 ml. </a:t>
            </a:r>
          </a:p>
          <a:p>
            <a:endParaRPr lang="en-US" dirty="0"/>
          </a:p>
        </p:txBody>
      </p:sp>
    </p:spTree>
    <p:extLst>
      <p:ext uri="{BB962C8B-B14F-4D97-AF65-F5344CB8AC3E}">
        <p14:creationId xmlns:p14="http://schemas.microsoft.com/office/powerpoint/2010/main" val="856265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Patient History</a:t>
            </a:r>
            <a:endParaRPr lang="en-US" dirty="0"/>
          </a:p>
        </p:txBody>
      </p:sp>
      <p:sp>
        <p:nvSpPr>
          <p:cNvPr id="3" name="Content Placeholder 2"/>
          <p:cNvSpPr>
            <a:spLocks noGrp="1"/>
          </p:cNvSpPr>
          <p:nvPr>
            <p:ph idx="1"/>
          </p:nvPr>
        </p:nvSpPr>
        <p:spPr/>
        <p:txBody>
          <a:bodyPr/>
          <a:lstStyle/>
          <a:p>
            <a:r>
              <a:rPr lang="en-US" dirty="0" smtClean="0"/>
              <a:t>Herpes</a:t>
            </a:r>
          </a:p>
          <a:p>
            <a:r>
              <a:rPr lang="en-US" dirty="0" smtClean="0"/>
              <a:t>Hypothyroidism</a:t>
            </a:r>
          </a:p>
          <a:p>
            <a:r>
              <a:rPr lang="en-US" dirty="0" smtClean="0"/>
              <a:t>Mitral Valve Prolapse</a:t>
            </a:r>
          </a:p>
        </p:txBody>
      </p:sp>
    </p:spTree>
    <p:extLst>
      <p:ext uri="{BB962C8B-B14F-4D97-AF65-F5344CB8AC3E}">
        <p14:creationId xmlns:p14="http://schemas.microsoft.com/office/powerpoint/2010/main" val="430834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herpes?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Herpes </a:t>
            </a:r>
            <a:r>
              <a:rPr lang="en-US" dirty="0"/>
              <a:t>Simplex Virus (HSV) causes an infection which can be recurrent and last a lifetime. There are two different types of HSV, HSV-1 and HSV-2. HSV-2 causes most recurrent infections. It is spread through vaginal, anal, and oral sex. Some people are not aware they have HSV due to the infection staying dormant (not making itself known by causes lesions).  The first outbreak of HSV is characterized by an outbreak of lesions or blisters which usually occur on the genitals. They can appear within a few hours to 20 days after being exposed. After the lesions heal, the virus then goes into the dormant stage. Some people never have recurrences while other people have frequent recurrences. There is no known cure for herpes, but there are medications to help prevent the virus from spreading. (Olds </a:t>
            </a:r>
            <a:r>
              <a:rPr lang="en-US" dirty="0" err="1"/>
              <a:t>pg</a:t>
            </a:r>
            <a:r>
              <a:rPr lang="en-US" dirty="0"/>
              <a:t> 115-116)</a:t>
            </a:r>
          </a:p>
          <a:p>
            <a:endParaRPr lang="en-US" dirty="0"/>
          </a:p>
        </p:txBody>
      </p:sp>
    </p:spTree>
    <p:extLst>
      <p:ext uri="{BB962C8B-B14F-4D97-AF65-F5344CB8AC3E}">
        <p14:creationId xmlns:p14="http://schemas.microsoft.com/office/powerpoint/2010/main" val="2475270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hypothyroidism?</a:t>
            </a:r>
            <a:endParaRPr lang="en-US" dirty="0"/>
          </a:p>
        </p:txBody>
      </p:sp>
      <p:sp>
        <p:nvSpPr>
          <p:cNvPr id="3" name="Content Placeholder 2"/>
          <p:cNvSpPr>
            <a:spLocks noGrp="1"/>
          </p:cNvSpPr>
          <p:nvPr>
            <p:ph idx="1"/>
          </p:nvPr>
        </p:nvSpPr>
        <p:spPr/>
        <p:txBody>
          <a:bodyPr>
            <a:normAutofit fontScale="85000" lnSpcReduction="20000"/>
          </a:bodyPr>
          <a:lstStyle/>
          <a:p>
            <a:r>
              <a:rPr lang="en-US" dirty="0"/>
              <a:t>Hypothyroidism is a deficiency of thyroid hormone (TH) which results in a slowed metabolism, decreased heat production, and decreased oxygen consumption. Usually TH levels are low and TSH (thyroid-stimulating hormone) is elevated. This indicates that the pituitary gland (the gland that stimulates the thyroid to release TH) is working properly but the thyroid is not responding. The symptoms of hypothyroidism are cold, lethargy, dry skin, forgetfulness, depression and some weight gain. Constipation and lack of normal physical activity are also common. As is worsens, they thyroid enlarges. (Black &amp; Hawk </a:t>
            </a:r>
            <a:r>
              <a:rPr lang="en-US" dirty="0" err="1"/>
              <a:t>pg</a:t>
            </a:r>
            <a:r>
              <a:rPr lang="en-US" dirty="0"/>
              <a:t> 1020-1021)</a:t>
            </a:r>
          </a:p>
          <a:p>
            <a:endParaRPr lang="en-US" dirty="0"/>
          </a:p>
        </p:txBody>
      </p:sp>
    </p:spTree>
    <p:extLst>
      <p:ext uri="{BB962C8B-B14F-4D97-AF65-F5344CB8AC3E}">
        <p14:creationId xmlns:p14="http://schemas.microsoft.com/office/powerpoint/2010/main" val="3710058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mitral valve prolapse?</a:t>
            </a:r>
            <a:endParaRPr lang="en-US" dirty="0"/>
          </a:p>
        </p:txBody>
      </p:sp>
      <p:sp>
        <p:nvSpPr>
          <p:cNvPr id="3" name="Content Placeholder 2"/>
          <p:cNvSpPr>
            <a:spLocks noGrp="1"/>
          </p:cNvSpPr>
          <p:nvPr>
            <p:ph idx="1"/>
          </p:nvPr>
        </p:nvSpPr>
        <p:spPr/>
        <p:txBody>
          <a:bodyPr>
            <a:normAutofit fontScale="85000" lnSpcReduction="10000"/>
          </a:bodyPr>
          <a:lstStyle/>
          <a:p>
            <a:r>
              <a:rPr lang="en-US" dirty="0"/>
              <a:t>Mitral valve prolapse is a condition in which the mitral valve tends to prolapse into the left atrium during ventricular systole. This is due to the chordae </a:t>
            </a:r>
            <a:r>
              <a:rPr lang="en-US" dirty="0" err="1"/>
              <a:t>tendineae</a:t>
            </a:r>
            <a:r>
              <a:rPr lang="en-US" dirty="0"/>
              <a:t> that support them are longer and thinner than normal. MVP is usually asymptomatic. It is found more in women than in men and it is usually hereditary. It is found in 12 to 17% of women. Usually women with MVP can tolerate childbirth well. Some symptoms are palpitations, chest pain, and dyspnea. These symptoms are usually due to arrhythmias and treated with Inderal. (Olds </a:t>
            </a:r>
            <a:r>
              <a:rPr lang="en-US" dirty="0" err="1"/>
              <a:t>pg</a:t>
            </a:r>
            <a:r>
              <a:rPr lang="en-US" dirty="0"/>
              <a:t> 471-472)</a:t>
            </a:r>
          </a:p>
          <a:p>
            <a:endParaRPr lang="en-US" dirty="0"/>
          </a:p>
        </p:txBody>
      </p:sp>
    </p:spTree>
    <p:extLst>
      <p:ext uri="{BB962C8B-B14F-4D97-AF65-F5344CB8AC3E}">
        <p14:creationId xmlns:p14="http://schemas.microsoft.com/office/powerpoint/2010/main" val="1705467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Complications during Labor</a:t>
            </a:r>
            <a:endParaRPr lang="en-US" dirty="0"/>
          </a:p>
        </p:txBody>
      </p:sp>
      <p:sp>
        <p:nvSpPr>
          <p:cNvPr id="3" name="Content Placeholder 2"/>
          <p:cNvSpPr>
            <a:spLocks noGrp="1"/>
          </p:cNvSpPr>
          <p:nvPr>
            <p:ph idx="1"/>
          </p:nvPr>
        </p:nvSpPr>
        <p:spPr/>
        <p:txBody>
          <a:bodyPr/>
          <a:lstStyle/>
          <a:p>
            <a:r>
              <a:rPr lang="en-US" dirty="0" smtClean="0"/>
              <a:t>Fetal Decelerations (late)</a:t>
            </a:r>
          </a:p>
          <a:p>
            <a:r>
              <a:rPr lang="en-US" dirty="0" smtClean="0"/>
              <a:t>Breech Baby</a:t>
            </a:r>
          </a:p>
          <a:p>
            <a:r>
              <a:rPr lang="en-US" dirty="0" smtClean="0"/>
              <a:t>Prolonged </a:t>
            </a:r>
            <a:endParaRPr lang="en-US" dirty="0"/>
          </a:p>
        </p:txBody>
      </p:sp>
    </p:spTree>
    <p:extLst>
      <p:ext uri="{BB962C8B-B14F-4D97-AF65-F5344CB8AC3E}">
        <p14:creationId xmlns:p14="http://schemas.microsoft.com/office/powerpoint/2010/main" val="1445219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50</TotalTime>
  <Words>2165</Words>
  <Application>Microsoft Office PowerPoint</Application>
  <PresentationFormat>On-screen Show (4:3)</PresentationFormat>
  <Paragraphs>201</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Verve</vt:lpstr>
      <vt:lpstr>Labor and Delivery Case Study</vt:lpstr>
      <vt:lpstr>Introduction</vt:lpstr>
      <vt:lpstr>Reason for Admission</vt:lpstr>
      <vt:lpstr>Labor Information</vt:lpstr>
      <vt:lpstr>Patient History</vt:lpstr>
      <vt:lpstr>What is herpes?</vt:lpstr>
      <vt:lpstr>What is hypothyroidism?</vt:lpstr>
      <vt:lpstr>What is mitral valve prolapse?</vt:lpstr>
      <vt:lpstr>Complications during Labor</vt:lpstr>
      <vt:lpstr>What is late fetal decelerations?</vt:lpstr>
      <vt:lpstr>What is prolonged bradycardia?</vt:lpstr>
      <vt:lpstr>What is breech baby?</vt:lpstr>
      <vt:lpstr>Baby’s Information</vt:lpstr>
      <vt:lpstr>Mother’s Assessment</vt:lpstr>
      <vt:lpstr>Baby’s Assessment</vt:lpstr>
      <vt:lpstr>Mother’s Lab results</vt:lpstr>
      <vt:lpstr>Baby’s Lab Results</vt:lpstr>
      <vt:lpstr>Mother’s Medications</vt:lpstr>
      <vt:lpstr>Psychological Nursing Diagnosis</vt:lpstr>
      <vt:lpstr>Nutritional Nursing Diagnosis</vt:lpstr>
      <vt:lpstr>Physiological Nursing Diagnosis</vt:lpstr>
      <vt:lpstr>Educational Nursing Diagnosis</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 and Delivery Case Study</dc:title>
  <dc:creator>Chelsea</dc:creator>
  <cp:lastModifiedBy>Chelsea</cp:lastModifiedBy>
  <cp:revision>6</cp:revision>
  <dcterms:created xsi:type="dcterms:W3CDTF">2011-02-12T23:44:20Z</dcterms:created>
  <dcterms:modified xsi:type="dcterms:W3CDTF">2011-02-16T23:52:33Z</dcterms:modified>
</cp:coreProperties>
</file>